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98" r:id="rId2"/>
    <p:sldId id="301" r:id="rId3"/>
    <p:sldId id="299" r:id="rId4"/>
    <p:sldId id="300" r:id="rId5"/>
    <p:sldId id="303" r:id="rId6"/>
    <p:sldId id="304" r:id="rId7"/>
    <p:sldId id="305" r:id="rId8"/>
    <p:sldId id="306" r:id="rId9"/>
    <p:sldId id="307" r:id="rId10"/>
    <p:sldId id="308" r:id="rId11"/>
    <p:sldId id="289" r:id="rId12"/>
    <p:sldId id="296" r:id="rId13"/>
    <p:sldId id="297" r:id="rId14"/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309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310" r:id="rId31"/>
    <p:sldId id="271" r:id="rId32"/>
    <p:sldId id="272" r:id="rId33"/>
    <p:sldId id="273" r:id="rId34"/>
    <p:sldId id="274" r:id="rId35"/>
    <p:sldId id="275" r:id="rId36"/>
    <p:sldId id="290" r:id="rId37"/>
    <p:sldId id="291" r:id="rId38"/>
    <p:sldId id="292" r:id="rId39"/>
    <p:sldId id="293" r:id="rId40"/>
    <p:sldId id="313" r:id="rId41"/>
    <p:sldId id="294" r:id="rId42"/>
    <p:sldId id="312" r:id="rId43"/>
    <p:sldId id="311" r:id="rId44"/>
    <p:sldId id="295" r:id="rId45"/>
    <p:sldId id="286" r:id="rId46"/>
    <p:sldId id="287" r:id="rId47"/>
    <p:sldId id="288" r:id="rId48"/>
  </p:sldIdLst>
  <p:sldSz cx="9144000" cy="5143500" type="screen16x9"/>
  <p:notesSz cx="6858000" cy="9144000"/>
  <p:embeddedFontLst>
    <p:embeddedFont>
      <p:font typeface="Varela Round" panose="020B0604020202020204" charset="0"/>
      <p:regular r:id="rId50"/>
    </p:embeddedFont>
    <p:embeddedFont>
      <p:font typeface="Merriweather" panose="020B0604020202020204" charset="0"/>
      <p:regular r:id="rId51"/>
      <p:bold r:id="rId52"/>
      <p:italic r:id="rId53"/>
      <p:boldItalic r:id="rId54"/>
    </p:embeddedFont>
    <p:embeddedFont>
      <p:font typeface="Verdana" panose="020B0604030504040204" pitchFamily="34" charset="0"/>
      <p:regular r:id="rId55"/>
      <p:bold r:id="rId56"/>
      <p:italic r:id="rId57"/>
      <p:boldItalic r:id="rId58"/>
    </p:embeddedFont>
    <p:embeddedFont>
      <p:font typeface="Forte" panose="03060902040502070203" pitchFamily="66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95E"/>
    <a:srgbClr val="CC4125"/>
    <a:srgbClr val="4E4981"/>
    <a:srgbClr val="4E4A83"/>
    <a:srgbClr val="FFE599"/>
    <a:srgbClr val="073763"/>
    <a:srgbClr val="1A784E"/>
    <a:srgbClr val="283891"/>
    <a:srgbClr val="262262"/>
    <a:srgbClr val="00B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72" autoAdjust="0"/>
    <p:restoredTop sz="94660"/>
  </p:normalViewPr>
  <p:slideViewPr>
    <p:cSldViewPr snapToGrid="0">
      <p:cViewPr>
        <p:scale>
          <a:sx n="77" d="100"/>
          <a:sy n="77" d="100"/>
        </p:scale>
        <p:origin x="20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1870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760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823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4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132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you can see here</a:t>
            </a:r>
          </a:p>
        </p:txBody>
      </p:sp>
    </p:spTree>
    <p:extLst>
      <p:ext uri="{BB962C8B-B14F-4D97-AF65-F5344CB8AC3E}">
        <p14:creationId xmlns:p14="http://schemas.microsoft.com/office/powerpoint/2010/main" val="942830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358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08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409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025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008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508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004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139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305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75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352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522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4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565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94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252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82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217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455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149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681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294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854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20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36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36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314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833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779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76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Shape 1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314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Shape 1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0397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Shape 1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118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5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9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39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51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361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g"/><Relationship Id="rId7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13.xm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slide" Target="slide17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jpg"/><Relationship Id="rId5" Type="http://schemas.openxmlformats.org/officeDocument/2006/relationships/image" Target="../media/image10.png"/><Relationship Id="rId10" Type="http://schemas.openxmlformats.org/officeDocument/2006/relationships/slide" Target="slide15.xml"/><Relationship Id="rId4" Type="http://schemas.openxmlformats.org/officeDocument/2006/relationships/image" Target="../media/image9.jpg"/><Relationship Id="rId9" Type="http://schemas.openxmlformats.org/officeDocument/2006/relationships/slide" Target="slide16.xml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8.jpg"/><Relationship Id="rId4" Type="http://schemas.openxmlformats.org/officeDocument/2006/relationships/image" Target="../media/image9.jpg"/><Relationship Id="rId9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slide" Target="slide12.xml"/><Relationship Id="rId7" Type="http://schemas.openxmlformats.org/officeDocument/2006/relationships/slide" Target="slide38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jpg"/><Relationship Id="rId5" Type="http://schemas.openxmlformats.org/officeDocument/2006/relationships/image" Target="../media/image10.png"/><Relationship Id="rId10" Type="http://schemas.openxmlformats.org/officeDocument/2006/relationships/slide" Target="slide14.xml"/><Relationship Id="rId4" Type="http://schemas.openxmlformats.org/officeDocument/2006/relationships/image" Target="../media/image9.jpg"/><Relationship Id="rId9" Type="http://schemas.openxmlformats.org/officeDocument/2006/relationships/slide" Target="slide15.xml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21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slide" Target="slide23.xml"/><Relationship Id="rId1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21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jpg"/><Relationship Id="rId10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slide" Target="slide23.xml"/><Relationship Id="rId1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21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image" Target="../media/image23.jpg"/><Relationship Id="rId10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slide" Target="slide23.xml"/><Relationship Id="rId1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12.png"/><Relationship Id="rId3" Type="http://schemas.openxmlformats.org/officeDocument/2006/relationships/slide" Target="slide12.xml"/><Relationship Id="rId7" Type="http://schemas.openxmlformats.org/officeDocument/2006/relationships/image" Target="../media/image21.jpg"/><Relationship Id="rId12" Type="http://schemas.openxmlformats.org/officeDocument/2006/relationships/slide" Target="slide31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slide" Target="slide21.xml"/><Relationship Id="rId10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slide" Target="slide23.xml"/><Relationship Id="rId14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12.png"/><Relationship Id="rId3" Type="http://schemas.openxmlformats.org/officeDocument/2006/relationships/slide" Target="slide12.xml"/><Relationship Id="rId7" Type="http://schemas.openxmlformats.org/officeDocument/2006/relationships/image" Target="../media/image21.jpg"/><Relationship Id="rId12" Type="http://schemas.openxmlformats.org/officeDocument/2006/relationships/slide" Target="slide31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5" Type="http://schemas.openxmlformats.org/officeDocument/2006/relationships/slide" Target="slide22.xml"/><Relationship Id="rId10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slide" Target="slide23.xml"/><Relationship Id="rId1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slide" Target="slide21.xml"/><Relationship Id="rId3" Type="http://schemas.openxmlformats.org/officeDocument/2006/relationships/slide" Target="slide12.xml"/><Relationship Id="rId7" Type="http://schemas.openxmlformats.org/officeDocument/2006/relationships/image" Target="../media/image21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slide" Target="slide23.xml"/><Relationship Id="rId1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slide" Target="slide24.xml"/><Relationship Id="rId3" Type="http://schemas.openxmlformats.org/officeDocument/2006/relationships/slide" Target="slide12.xml"/><Relationship Id="rId7" Type="http://schemas.openxmlformats.org/officeDocument/2006/relationships/image" Target="../media/image21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slide" Target="slide17.xml"/><Relationship Id="rId4" Type="http://schemas.openxmlformats.org/officeDocument/2006/relationships/image" Target="../media/image9.jpg"/><Relationship Id="rId9" Type="http://schemas.openxmlformats.org/officeDocument/2006/relationships/image" Target="../media/image10.png"/><Relationship Id="rId1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slide" Target="slide23.xml"/><Relationship Id="rId3" Type="http://schemas.openxmlformats.org/officeDocument/2006/relationships/slide" Target="slide12.xml"/><Relationship Id="rId7" Type="http://schemas.openxmlformats.org/officeDocument/2006/relationships/image" Target="../media/image21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slide" Target="slide17.xml"/><Relationship Id="rId4" Type="http://schemas.openxmlformats.org/officeDocument/2006/relationships/image" Target="../media/image9.jpg"/><Relationship Id="rId9" Type="http://schemas.openxmlformats.org/officeDocument/2006/relationships/image" Target="../media/image10.png"/><Relationship Id="rId1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12.xml"/><Relationship Id="rId7" Type="http://schemas.openxmlformats.org/officeDocument/2006/relationships/image" Target="../media/image25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slide" Target="slide26.xml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jpg"/><Relationship Id="rId3" Type="http://schemas.openxmlformats.org/officeDocument/2006/relationships/slide" Target="slide12.xml"/><Relationship Id="rId7" Type="http://schemas.openxmlformats.org/officeDocument/2006/relationships/image" Target="../media/image25.jpg"/><Relationship Id="rId12" Type="http://schemas.openxmlformats.org/officeDocument/2006/relationships/slide" Target="slide2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slide" Target="slide25.xml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jpg"/><Relationship Id="rId3" Type="http://schemas.openxmlformats.org/officeDocument/2006/relationships/slide" Target="slide12.xml"/><Relationship Id="rId7" Type="http://schemas.openxmlformats.org/officeDocument/2006/relationships/image" Target="../media/image25.jpg"/><Relationship Id="rId12" Type="http://schemas.openxmlformats.org/officeDocument/2006/relationships/slide" Target="slide2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slide" Target="slide26.xml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jpg"/><Relationship Id="rId3" Type="http://schemas.openxmlformats.org/officeDocument/2006/relationships/slide" Target="slide12.xml"/><Relationship Id="rId7" Type="http://schemas.openxmlformats.org/officeDocument/2006/relationships/image" Target="../media/image25.jpg"/><Relationship Id="rId12" Type="http://schemas.openxmlformats.org/officeDocument/2006/relationships/slide" Target="slide2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slide" Target="slide27.xml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jpg"/><Relationship Id="rId3" Type="http://schemas.openxmlformats.org/officeDocument/2006/relationships/slide" Target="slide12.xml"/><Relationship Id="rId7" Type="http://schemas.openxmlformats.org/officeDocument/2006/relationships/image" Target="../media/image25.jpg"/><Relationship Id="rId12" Type="http://schemas.openxmlformats.org/officeDocument/2006/relationships/slide" Target="slide3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slide" Target="slide28.xml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12.xml"/><Relationship Id="rId7" Type="http://schemas.openxmlformats.org/officeDocument/2006/relationships/image" Target="../media/image25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slide" Target="slide29.xml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slide" Target="slide36.xml"/><Relationship Id="rId3" Type="http://schemas.openxmlformats.org/officeDocument/2006/relationships/image" Target="../media/image23.jpg"/><Relationship Id="rId7" Type="http://schemas.openxmlformats.org/officeDocument/2006/relationships/image" Target="../media/image20.jp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slide" Target="slide32.xml"/><Relationship Id="rId4" Type="http://schemas.openxmlformats.org/officeDocument/2006/relationships/slide" Target="slide12.xml"/><Relationship Id="rId9" Type="http://schemas.openxmlformats.org/officeDocument/2006/relationships/image" Target="../media/image22.jpg"/><Relationship Id="rId1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11.png"/><Relationship Id="rId3" Type="http://schemas.openxmlformats.org/officeDocument/2006/relationships/image" Target="../media/image23.jpg"/><Relationship Id="rId7" Type="http://schemas.openxmlformats.org/officeDocument/2006/relationships/image" Target="../media/image20.jpg"/><Relationship Id="rId12" Type="http://schemas.openxmlformats.org/officeDocument/2006/relationships/slide" Target="slide3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slide" Target="slide33.xml"/><Relationship Id="rId4" Type="http://schemas.openxmlformats.org/officeDocument/2006/relationships/slide" Target="slide12.xml"/><Relationship Id="rId9" Type="http://schemas.openxmlformats.org/officeDocument/2006/relationships/image" Target="../media/image22.jpg"/><Relationship Id="rId1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11.png"/><Relationship Id="rId3" Type="http://schemas.openxmlformats.org/officeDocument/2006/relationships/image" Target="../media/image23.jpg"/><Relationship Id="rId7" Type="http://schemas.openxmlformats.org/officeDocument/2006/relationships/image" Target="../media/image20.jpg"/><Relationship Id="rId12" Type="http://schemas.openxmlformats.org/officeDocument/2006/relationships/slide" Target="slid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slide" Target="slide34.xml"/><Relationship Id="rId4" Type="http://schemas.openxmlformats.org/officeDocument/2006/relationships/slide" Target="slide12.xml"/><Relationship Id="rId9" Type="http://schemas.openxmlformats.org/officeDocument/2006/relationships/image" Target="../media/image22.jpg"/><Relationship Id="rId1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11.png"/><Relationship Id="rId3" Type="http://schemas.openxmlformats.org/officeDocument/2006/relationships/image" Target="../media/image23.jpg"/><Relationship Id="rId7" Type="http://schemas.openxmlformats.org/officeDocument/2006/relationships/image" Target="../media/image20.jpg"/><Relationship Id="rId12" Type="http://schemas.openxmlformats.org/officeDocument/2006/relationships/slide" Target="slid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slide" Target="slide35.xml"/><Relationship Id="rId4" Type="http://schemas.openxmlformats.org/officeDocument/2006/relationships/slide" Target="slide12.xml"/><Relationship Id="rId9" Type="http://schemas.openxmlformats.org/officeDocument/2006/relationships/image" Target="../media/image22.jpg"/><Relationship Id="rId1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slide" Target="slide17.xml"/><Relationship Id="rId3" Type="http://schemas.openxmlformats.org/officeDocument/2006/relationships/image" Target="../media/image23.jpg"/><Relationship Id="rId7" Type="http://schemas.openxmlformats.org/officeDocument/2006/relationships/image" Target="../media/image20.jp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slide" Target="slide34.xml"/><Relationship Id="rId5" Type="http://schemas.openxmlformats.org/officeDocument/2006/relationships/image" Target="../media/image9.jpg"/><Relationship Id="rId10" Type="http://schemas.openxmlformats.org/officeDocument/2006/relationships/image" Target="../media/image10.png"/><Relationship Id="rId4" Type="http://schemas.openxmlformats.org/officeDocument/2006/relationships/slide" Target="slide12.xml"/><Relationship Id="rId9" Type="http://schemas.openxmlformats.org/officeDocument/2006/relationships/image" Target="../media/image22.jpg"/><Relationship Id="rId1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slide" Target="slid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us50.com/missouri/quarter.ph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ll_Clinton#/media/File:44_Bill_Clinton_3x4.jp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Barack_Obama#/media/File:President_Barack_Obama.jpg" TargetMode="External"/><Relationship Id="rId4" Type="http://schemas.openxmlformats.org/officeDocument/2006/relationships/hyperlink" Target="https://en.wikipedia.org/wiki/Ronald_Reagan#/media/File:Official_Portrait_of_President_Reagan_1981.jp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nny#/media/File:US_One_Cent_Obv.png" TargetMode="External"/><Relationship Id="rId7" Type="http://schemas.openxmlformats.org/officeDocument/2006/relationships/hyperlink" Target="https://en.wikipedia.org/wiki/American_gold_eagle#/media/File:Liberty_$50_Reverse.pn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Quarter_(United_States_coin)#/media/File:US_coin_25c_2016_ATB_Cumberland.jpg" TargetMode="External"/><Relationship Id="rId5" Type="http://schemas.openxmlformats.org/officeDocument/2006/relationships/hyperlink" Target="https://en.wikipedia.org/wiki/Nickel_(United_States_coin)#/media/File:US_Nickel_2013_Obv.png" TargetMode="External"/><Relationship Id="rId4" Type="http://schemas.openxmlformats.org/officeDocument/2006/relationships/hyperlink" Target="https://en.wikipedia.org/wiki/Dime_(United_States_coin)#/media/File:Dime_Obverse_13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1383776"/>
          </a:xfrm>
        </p:spPr>
        <p:txBody>
          <a:bodyPr/>
          <a:lstStyle/>
          <a:p>
            <a:pPr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Interactive Table for the</a:t>
            </a:r>
            <a:b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</a:b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Money Museum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828801"/>
            <a:ext cx="8520600" cy="2740074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Team Members: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Kien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Chiem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/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Victor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Bissonnette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/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Alfred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Ledgin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/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</a:b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Saad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Mansoor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/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</a:b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Anas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Mourad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Sami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Shukri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12" y="2072032"/>
            <a:ext cx="8118326" cy="27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Early Prototype Screens</a:t>
            </a:r>
            <a:endParaRPr lang="en" b="1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37650" y="1017725"/>
            <a:ext cx="8468700" cy="7480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Timeline: Sub-Screens.  These use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nested levels of information, so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participants can choose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how much they want to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learn.  The timeline is shown in the background.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6781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01" y="0"/>
            <a:ext cx="5258547" cy="4063423"/>
          </a:xfrm>
          <a:prstGeom prst="rect">
            <a:avLst/>
          </a:prstGeom>
        </p:spPr>
      </p:pic>
      <p:sp>
        <p:nvSpPr>
          <p:cNvPr id="2" name="Rounded Rectangle 1">
            <a:hlinkClick r:id="rId8" action="ppaction://hlinksldjump"/>
          </p:cNvPr>
          <p:cNvSpPr/>
          <p:nvPr/>
        </p:nvSpPr>
        <p:spPr>
          <a:xfrm>
            <a:off x="2827283" y="2480441"/>
            <a:ext cx="3510455" cy="4729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28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01" y="0"/>
            <a:ext cx="5258547" cy="4063423"/>
          </a:xfrm>
          <a:prstGeom prst="rect">
            <a:avLst/>
          </a:prstGeom>
        </p:spPr>
      </p:pic>
      <p:sp>
        <p:nvSpPr>
          <p:cNvPr id="2" name="Rounded Rectangle 1">
            <a:hlinkClick r:id="rId7" action="ppaction://hlinksldjump"/>
          </p:cNvPr>
          <p:cNvSpPr/>
          <p:nvPr/>
        </p:nvSpPr>
        <p:spPr>
          <a:xfrm>
            <a:off x="2827283" y="2480441"/>
            <a:ext cx="3510455" cy="4729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825059" y="2480441"/>
            <a:ext cx="3512680" cy="472966"/>
          </a:xfrm>
          <a:prstGeom prst="round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659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01" y="0"/>
            <a:ext cx="5258547" cy="4063423"/>
          </a:xfrm>
          <a:prstGeom prst="rect">
            <a:avLst/>
          </a:prstGeom>
        </p:spPr>
      </p:pic>
      <p:sp>
        <p:nvSpPr>
          <p:cNvPr id="2" name="Rounded Rectangle 1">
            <a:hlinkClick r:id="rId9" action="ppaction://hlinksldjump"/>
          </p:cNvPr>
          <p:cNvSpPr/>
          <p:nvPr/>
        </p:nvSpPr>
        <p:spPr>
          <a:xfrm>
            <a:off x="2827283" y="2480441"/>
            <a:ext cx="3510455" cy="4729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813334" y="3044954"/>
            <a:ext cx="3512680" cy="472966"/>
          </a:xfrm>
          <a:prstGeom prst="round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879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114"/>
          <p:cNvSpPr/>
          <p:nvPr/>
        </p:nvSpPr>
        <p:spPr>
          <a:xfrm>
            <a:off x="957450" y="0"/>
            <a:ext cx="7229100" cy="4066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>
            <a:hlinkClick r:id="rId9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>
            <a:hlinkClick r:id="rId10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31500" y="1116475"/>
            <a:ext cx="3254949" cy="18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2233650" y="3146425"/>
            <a:ext cx="46767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b="1" i="1" dirty="0">
                <a:solidFill>
                  <a:srgbClr val="FFE599"/>
                </a:solidFill>
                <a:latin typeface="Varela Round"/>
                <a:ea typeface="Varela Round"/>
                <a:cs typeface="Varela Round"/>
                <a:sym typeface="Varela Round"/>
              </a:rPr>
              <a:t>Interactive Timeline</a:t>
            </a: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12">
            <a:alphaModFix/>
          </a:blip>
          <a:srcRect l="29218" t="25141" r="10771" b="10358"/>
          <a:stretch/>
        </p:blipFill>
        <p:spPr>
          <a:xfrm>
            <a:off x="4931499" y="1116500"/>
            <a:ext cx="3254949" cy="181655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>
            <a:off x="6382050" y="1116475"/>
            <a:ext cx="1804500" cy="1825200"/>
          </a:xfrm>
          <a:prstGeom prst="rect">
            <a:avLst/>
          </a:prstGeom>
          <a:solidFill>
            <a:srgbClr val="CCCCCC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2762250" y="1027075"/>
            <a:ext cx="3620100" cy="202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7" y="1116475"/>
            <a:ext cx="3268824" cy="1830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48" y="1015689"/>
            <a:ext cx="3619701" cy="2031611"/>
          </a:xfrm>
          <a:prstGeom prst="rect">
            <a:avLst/>
          </a:prstGeom>
        </p:spPr>
      </p:pic>
      <p:sp>
        <p:nvSpPr>
          <p:cNvPr id="71" name="Shape 71"/>
          <p:cNvSpPr/>
          <p:nvPr/>
        </p:nvSpPr>
        <p:spPr>
          <a:xfrm>
            <a:off x="956946" y="1118894"/>
            <a:ext cx="1804801" cy="1825200"/>
          </a:xfrm>
          <a:prstGeom prst="rect">
            <a:avLst/>
          </a:prstGeom>
          <a:solidFill>
            <a:srgbClr val="CCCCCC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55074" y="85567"/>
            <a:ext cx="722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E599"/>
                </a:solidFill>
                <a:latin typeface="Forte" panose="03060902040502070203" pitchFamily="66" charset="0"/>
              </a:rPr>
              <a:t>Coins of the Feds</a:t>
            </a:r>
            <a:endParaRPr lang="en-US" sz="5400" b="1" i="1" dirty="0">
              <a:solidFill>
                <a:srgbClr val="FFE599"/>
              </a:solidFill>
              <a:latin typeface="Forte" panose="03060902040502070203" pitchFamily="66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0" name="Shape 80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14"/>
          <p:cNvSpPr/>
          <p:nvPr/>
        </p:nvSpPr>
        <p:spPr>
          <a:xfrm>
            <a:off x="957450" y="0"/>
            <a:ext cx="7229100" cy="4066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>
            <a:hlinkClick r:id="rId8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>
            <a:hlinkClick r:id="rId9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233650" y="3146425"/>
            <a:ext cx="46767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i="1">
                <a:solidFill>
                  <a:srgbClr val="FFE599"/>
                </a:solidFill>
                <a:latin typeface="Varela Round"/>
                <a:ea typeface="Varela Round"/>
                <a:cs typeface="Varela Round"/>
                <a:sym typeface="Varela Round"/>
              </a:rPr>
              <a:t>Design Your Own Coin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450" y="1116499"/>
            <a:ext cx="3254950" cy="18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957450" y="1116500"/>
            <a:ext cx="1804500" cy="1825200"/>
          </a:xfrm>
          <a:prstGeom prst="rect">
            <a:avLst/>
          </a:prstGeom>
          <a:solidFill>
            <a:srgbClr val="CCCCCC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762250" y="1027075"/>
            <a:ext cx="3620100" cy="202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84" y="1112221"/>
            <a:ext cx="3274867" cy="1833753"/>
          </a:xfrm>
          <a:prstGeom prst="rect">
            <a:avLst/>
          </a:prstGeom>
        </p:spPr>
      </p:pic>
      <p:pic>
        <p:nvPicPr>
          <p:cNvPr id="97" name="Shape 97"/>
          <p:cNvPicPr preferRelativeResize="0"/>
          <p:nvPr/>
        </p:nvPicPr>
        <p:blipFill rotWithShape="1">
          <a:blip r:embed="rId12">
            <a:alphaModFix/>
          </a:blip>
          <a:srcRect l="29218" t="25141" r="10771" b="10358"/>
          <a:stretch/>
        </p:blipFill>
        <p:spPr>
          <a:xfrm>
            <a:off x="2759649" y="1022925"/>
            <a:ext cx="3620050" cy="20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6379699" y="1119270"/>
            <a:ext cx="1809452" cy="1825200"/>
          </a:xfrm>
          <a:prstGeom prst="rect">
            <a:avLst/>
          </a:prstGeom>
          <a:solidFill>
            <a:srgbClr val="CCCCCC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955074" y="85567"/>
            <a:ext cx="722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E599"/>
                </a:solidFill>
                <a:latin typeface="Forte" panose="03060902040502070203" pitchFamily="66" charset="0"/>
              </a:rPr>
              <a:t>Coins of the Feds</a:t>
            </a:r>
            <a:endParaRPr lang="en-US" sz="5400" b="1" i="1" dirty="0">
              <a:solidFill>
                <a:srgbClr val="FFE599"/>
              </a:solidFill>
              <a:latin typeface="Forte" panose="03060902040502070203" pitchFamily="66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4" name="Shape 104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114"/>
          <p:cNvSpPr/>
          <p:nvPr/>
        </p:nvSpPr>
        <p:spPr>
          <a:xfrm>
            <a:off x="957450" y="0"/>
            <a:ext cx="7229100" cy="4066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>
            <a:hlinkClick r:id="rId9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>
            <a:hlinkClick r:id="rId10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11">
            <a:alphaModFix/>
          </a:blip>
          <a:srcRect b="1224"/>
          <a:stretch/>
        </p:blipFill>
        <p:spPr>
          <a:xfrm>
            <a:off x="957350" y="1116500"/>
            <a:ext cx="3254949" cy="18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3126600" y="3146425"/>
            <a:ext cx="28908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>
                <a:solidFill>
                  <a:srgbClr val="FFE599"/>
                </a:solidFill>
                <a:latin typeface="Varela Round"/>
                <a:ea typeface="Varela Round"/>
                <a:cs typeface="Varela Round"/>
                <a:sym typeface="Varela Round"/>
              </a:rPr>
              <a:t>Trivia Game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12">
            <a:alphaModFix/>
          </a:blip>
          <a:srcRect l="29218" t="25141" r="10771" b="10358"/>
          <a:stretch/>
        </p:blipFill>
        <p:spPr>
          <a:xfrm>
            <a:off x="957350" y="1125146"/>
            <a:ext cx="3254949" cy="181655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957450" y="1116500"/>
            <a:ext cx="1804500" cy="1825200"/>
          </a:xfrm>
          <a:prstGeom prst="rect">
            <a:avLst/>
          </a:prstGeom>
          <a:solidFill>
            <a:srgbClr val="CCCCCC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13" y="1112574"/>
            <a:ext cx="3265925" cy="1833049"/>
          </a:xfrm>
          <a:prstGeom prst="rect">
            <a:avLst/>
          </a:prstGeom>
        </p:spPr>
      </p:pic>
      <p:sp>
        <p:nvSpPr>
          <p:cNvPr id="120" name="Shape 120"/>
          <p:cNvSpPr/>
          <p:nvPr/>
        </p:nvSpPr>
        <p:spPr>
          <a:xfrm>
            <a:off x="6385887" y="1112574"/>
            <a:ext cx="1804500" cy="1825200"/>
          </a:xfrm>
          <a:prstGeom prst="rect">
            <a:avLst/>
          </a:prstGeom>
          <a:solidFill>
            <a:srgbClr val="CCCCCC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762250" y="1027075"/>
            <a:ext cx="3620100" cy="202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59" y="1011197"/>
            <a:ext cx="3681695" cy="20615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55074" y="85567"/>
            <a:ext cx="722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E599"/>
                </a:solidFill>
                <a:latin typeface="Forte" panose="03060902040502070203" pitchFamily="66" charset="0"/>
              </a:rPr>
              <a:t>Coins of the Feds</a:t>
            </a:r>
            <a:endParaRPr lang="en-US" sz="5400" b="1" i="1" dirty="0">
              <a:solidFill>
                <a:srgbClr val="FFE599"/>
              </a:solidFill>
              <a:latin typeface="Forte" panose="03060902040502070203" pitchFamily="66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9" name="Shape 12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951" y="5466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623" y="519605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6765151" y="546646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3041826" y="2061039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6465973" y="244319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7">
            <a:alphaModFix/>
          </a:blip>
          <a:srcRect l="12380" r="9707"/>
          <a:stretch/>
        </p:blipFill>
        <p:spPr>
          <a:xfrm>
            <a:off x="4236574" y="519600"/>
            <a:ext cx="687201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2744648" y="1812124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654" y="2035630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5229005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3992028" y="2443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8">
            <a:alphaModFix/>
          </a:blip>
          <a:srcRect l="13228" r="8865"/>
          <a:stretch/>
        </p:blipFill>
        <p:spPr>
          <a:xfrm>
            <a:off x="3007075" y="2030825"/>
            <a:ext cx="687199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2755059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3678286" y="16772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52745" y="16796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4873053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147" name="Shape 147"/>
          <p:cNvSpPr/>
          <p:nvPr/>
        </p:nvSpPr>
        <p:spPr>
          <a:xfrm>
            <a:off x="6150632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148" name="Shape 148"/>
          <p:cNvSpPr/>
          <p:nvPr/>
        </p:nvSpPr>
        <p:spPr>
          <a:xfrm>
            <a:off x="7428211" y="16796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2890385" y="108912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3947387" y="20356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5364322" y="10890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6603298" y="203561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153" name="Shape 153"/>
          <p:cNvSpPr/>
          <p:nvPr/>
        </p:nvSpPr>
        <p:spPr>
          <a:xfrm>
            <a:off x="2414293" y="16772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154" name="Shape 154"/>
          <p:cNvSpPr/>
          <p:nvPr/>
        </p:nvSpPr>
        <p:spPr>
          <a:xfrm>
            <a:off x="1150304" y="16772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8">
            <a:alphaModFix/>
          </a:blip>
          <a:srcRect l="6255" r="6976"/>
          <a:stretch/>
        </p:blipFill>
        <p:spPr>
          <a:xfrm>
            <a:off x="1708600" y="516500"/>
            <a:ext cx="765374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1518100" y="246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1651463" y="203561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158" name="Shape 158">
            <a:hlinkClick r:id="rId9" action="ppaction://hlinksldjump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>
            <a:hlinkClick r:id="rId13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66" name="Shape 166"/>
          <p:cNvSpPr/>
          <p:nvPr/>
        </p:nvSpPr>
        <p:spPr>
          <a:xfrm>
            <a:off x="1633345" y="372441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5531250" y="3203275"/>
            <a:ext cx="969563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4" name="Shape 174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951" y="5466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623" y="519605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6765151" y="546646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3041826" y="2061039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6465973" y="244319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7">
            <a:alphaModFix/>
          </a:blip>
          <a:srcRect l="12380" r="9707"/>
          <a:stretch/>
        </p:blipFill>
        <p:spPr>
          <a:xfrm>
            <a:off x="4236574" y="519600"/>
            <a:ext cx="687201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2744648" y="1812124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654" y="2035630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5229005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3992028" y="2443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8">
            <a:alphaModFix/>
          </a:blip>
          <a:srcRect l="13228" r="8865"/>
          <a:stretch/>
        </p:blipFill>
        <p:spPr>
          <a:xfrm>
            <a:off x="3007075" y="2030825"/>
            <a:ext cx="687199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2755059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3678286" y="16772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52745" y="16796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4873053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192" name="Shape 192"/>
          <p:cNvSpPr/>
          <p:nvPr/>
        </p:nvSpPr>
        <p:spPr>
          <a:xfrm>
            <a:off x="6150632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193" name="Shape 193"/>
          <p:cNvSpPr/>
          <p:nvPr/>
        </p:nvSpPr>
        <p:spPr>
          <a:xfrm>
            <a:off x="7428211" y="16796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890385" y="108912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947387" y="20356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364322" y="10890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603298" y="203561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198" name="Shape 198"/>
          <p:cNvSpPr/>
          <p:nvPr/>
        </p:nvSpPr>
        <p:spPr>
          <a:xfrm>
            <a:off x="2414293" y="16772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199" name="Shape 199"/>
          <p:cNvSpPr/>
          <p:nvPr/>
        </p:nvSpPr>
        <p:spPr>
          <a:xfrm>
            <a:off x="1150304" y="16772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8">
            <a:alphaModFix/>
          </a:blip>
          <a:srcRect l="6255" r="6976"/>
          <a:stretch/>
        </p:blipFill>
        <p:spPr>
          <a:xfrm>
            <a:off x="1708600" y="516500"/>
            <a:ext cx="765374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1518100" y="246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1651463" y="203561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203" name="Shape 203">
            <a:hlinkClick r:id="rId9" action="ppaction://hlinksldjump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>
            <a:hlinkClick r:id="rId13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>
            <a:hlinkClick r:id="rId14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166"/>
          <p:cNvSpPr/>
          <p:nvPr/>
        </p:nvSpPr>
        <p:spPr>
          <a:xfrm>
            <a:off x="2866486" y="1885554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168"/>
          <p:cNvSpPr/>
          <p:nvPr/>
        </p:nvSpPr>
        <p:spPr>
          <a:xfrm>
            <a:off x="5531250" y="3203275"/>
            <a:ext cx="969563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Rounded Rectangle 44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951" y="5466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623" y="519605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6765151" y="546646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3041826" y="2061039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6465973" y="244319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7">
            <a:alphaModFix/>
          </a:blip>
          <a:srcRect l="12380" r="9707"/>
          <a:stretch/>
        </p:blipFill>
        <p:spPr>
          <a:xfrm>
            <a:off x="4236574" y="519600"/>
            <a:ext cx="687201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2744648" y="1812124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654" y="2035630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5229005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3992028" y="2443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8">
            <a:alphaModFix/>
          </a:blip>
          <a:srcRect l="13228" r="8865"/>
          <a:stretch/>
        </p:blipFill>
        <p:spPr>
          <a:xfrm>
            <a:off x="3007075" y="2030825"/>
            <a:ext cx="687199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2755059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3678286" y="16772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52745" y="16796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4873053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237" name="Shape 237"/>
          <p:cNvSpPr/>
          <p:nvPr/>
        </p:nvSpPr>
        <p:spPr>
          <a:xfrm>
            <a:off x="6150632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238" name="Shape 238"/>
          <p:cNvSpPr/>
          <p:nvPr/>
        </p:nvSpPr>
        <p:spPr>
          <a:xfrm>
            <a:off x="7428211" y="16796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890385" y="108912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947387" y="20356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5364322" y="10890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6603298" y="203561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243" name="Shape 243"/>
          <p:cNvSpPr/>
          <p:nvPr/>
        </p:nvSpPr>
        <p:spPr>
          <a:xfrm>
            <a:off x="2414293" y="16772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244" name="Shape 244"/>
          <p:cNvSpPr/>
          <p:nvPr/>
        </p:nvSpPr>
        <p:spPr>
          <a:xfrm>
            <a:off x="1150304" y="16772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8">
            <a:alphaModFix/>
          </a:blip>
          <a:srcRect l="6255" r="6976"/>
          <a:stretch/>
        </p:blipFill>
        <p:spPr>
          <a:xfrm>
            <a:off x="1708600" y="516500"/>
            <a:ext cx="765374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1518100" y="246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1651463" y="203561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248" name="Shape 248">
            <a:hlinkClick r:id="rId9" action="ppaction://hlinksldjump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>
            <a:hlinkClick r:id="rId13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>
            <a:hlinkClick r:id="rId14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166"/>
          <p:cNvSpPr/>
          <p:nvPr/>
        </p:nvSpPr>
        <p:spPr>
          <a:xfrm>
            <a:off x="4109285" y="372436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168"/>
          <p:cNvSpPr/>
          <p:nvPr/>
        </p:nvSpPr>
        <p:spPr>
          <a:xfrm>
            <a:off x="5531250" y="3203275"/>
            <a:ext cx="969563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Rounded Rectangle 44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Main Ideas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Interactive timeline displaying facts about the evolution of coins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Educate museum visitors about the history and ongoing development of currency in a way that is fun and engaging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Target audience of all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age groups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Display the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timeline and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game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on a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four-screen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table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surface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64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4" name="Shape 264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951" y="5466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623" y="519605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6765151" y="546646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041826" y="2061039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6465973" y="244319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7">
            <a:alphaModFix/>
          </a:blip>
          <a:srcRect l="12380" r="9707"/>
          <a:stretch/>
        </p:blipFill>
        <p:spPr>
          <a:xfrm>
            <a:off x="4236574" y="519600"/>
            <a:ext cx="687201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2744648" y="1812124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654" y="2035630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5229005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3992028" y="2443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8">
            <a:alphaModFix/>
          </a:blip>
          <a:srcRect l="13228" r="8865"/>
          <a:stretch/>
        </p:blipFill>
        <p:spPr>
          <a:xfrm>
            <a:off x="3007075" y="2030825"/>
            <a:ext cx="687199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2755059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678286" y="16772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52745" y="16796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4873053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282" name="Shape 282"/>
          <p:cNvSpPr/>
          <p:nvPr/>
        </p:nvSpPr>
        <p:spPr>
          <a:xfrm>
            <a:off x="6150632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283" name="Shape 283"/>
          <p:cNvSpPr/>
          <p:nvPr/>
        </p:nvSpPr>
        <p:spPr>
          <a:xfrm>
            <a:off x="7428211" y="16796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890385" y="108912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947387" y="20356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5364322" y="10890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603298" y="203561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288" name="Shape 288"/>
          <p:cNvSpPr/>
          <p:nvPr/>
        </p:nvSpPr>
        <p:spPr>
          <a:xfrm>
            <a:off x="2414293" y="16772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289" name="Shape 289"/>
          <p:cNvSpPr/>
          <p:nvPr/>
        </p:nvSpPr>
        <p:spPr>
          <a:xfrm>
            <a:off x="1150304" y="16772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8">
            <a:alphaModFix/>
          </a:blip>
          <a:srcRect l="6255" r="6976"/>
          <a:stretch/>
        </p:blipFill>
        <p:spPr>
          <a:xfrm>
            <a:off x="1708600" y="516500"/>
            <a:ext cx="765374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1518100" y="246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1651463" y="203561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293" name="Shape 293">
            <a:hlinkClick r:id="rId9" action="ppaction://hlinksldjump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>
            <a:hlinkClick r:id="rId12" action="ppaction://hlinksldjump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>
            <a:hlinkClick r:id="rId14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>
            <a:hlinkClick r:id="rId15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/>
          <p:nvPr/>
        </p:nvSpPr>
        <p:spPr>
          <a:xfrm>
            <a:off x="5514975" y="4286250"/>
            <a:ext cx="645000" cy="6450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166"/>
          <p:cNvSpPr/>
          <p:nvPr/>
        </p:nvSpPr>
        <p:spPr>
          <a:xfrm>
            <a:off x="5343246" y="1888050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168"/>
          <p:cNvSpPr/>
          <p:nvPr/>
        </p:nvSpPr>
        <p:spPr>
          <a:xfrm>
            <a:off x="5531250" y="3203275"/>
            <a:ext cx="969563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Rounded Rectangle 45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0" name="Shape 310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3" name="Shape 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951" y="5466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623" y="519605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6765151" y="546646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041826" y="2061039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6465973" y="244319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7">
            <a:alphaModFix/>
          </a:blip>
          <a:srcRect l="12380" r="9707"/>
          <a:stretch/>
        </p:blipFill>
        <p:spPr>
          <a:xfrm>
            <a:off x="4236574" y="519600"/>
            <a:ext cx="687201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x="2744648" y="1812124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654" y="2035630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5229005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992028" y="2443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8">
            <a:alphaModFix/>
          </a:blip>
          <a:srcRect l="13228" r="8865"/>
          <a:stretch/>
        </p:blipFill>
        <p:spPr>
          <a:xfrm>
            <a:off x="3007075" y="2030825"/>
            <a:ext cx="687199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>
            <a:off x="2755059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3678286" y="16772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52745" y="16796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4873053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328" name="Shape 328"/>
          <p:cNvSpPr/>
          <p:nvPr/>
        </p:nvSpPr>
        <p:spPr>
          <a:xfrm>
            <a:off x="6150632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329" name="Shape 329"/>
          <p:cNvSpPr/>
          <p:nvPr/>
        </p:nvSpPr>
        <p:spPr>
          <a:xfrm>
            <a:off x="7428211" y="16796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890385" y="108912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947387" y="20356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5364322" y="10890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6603298" y="203561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334" name="Shape 334"/>
          <p:cNvSpPr/>
          <p:nvPr/>
        </p:nvSpPr>
        <p:spPr>
          <a:xfrm>
            <a:off x="2414293" y="16772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335" name="Shape 335"/>
          <p:cNvSpPr/>
          <p:nvPr/>
        </p:nvSpPr>
        <p:spPr>
          <a:xfrm>
            <a:off x="1150304" y="16772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8">
            <a:alphaModFix/>
          </a:blip>
          <a:srcRect l="6255" r="6976"/>
          <a:stretch/>
        </p:blipFill>
        <p:spPr>
          <a:xfrm>
            <a:off x="1708600" y="516500"/>
            <a:ext cx="765374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1518100" y="246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1651463" y="203561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339" name="Shape 339">
            <a:hlinkClick r:id="rId9" action="ppaction://hlinksldjump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>
            <a:hlinkClick r:id="rId12" action="ppaction://hlinksldjump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>
            <a:hlinkClick r:id="rId14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>
            <a:hlinkClick r:id="rId15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3048000" y="4581525"/>
            <a:ext cx="558300" cy="558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166"/>
          <p:cNvSpPr/>
          <p:nvPr/>
        </p:nvSpPr>
        <p:spPr>
          <a:xfrm>
            <a:off x="6580213" y="372436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168"/>
          <p:cNvSpPr/>
          <p:nvPr/>
        </p:nvSpPr>
        <p:spPr>
          <a:xfrm>
            <a:off x="5531250" y="3203275"/>
            <a:ext cx="969563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Rounded Rectangle 45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0" name="Shape 310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3" name="Shape 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951" y="5466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623" y="519605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6765151" y="546646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041826" y="2061039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6465973" y="244319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7">
            <a:alphaModFix/>
          </a:blip>
          <a:srcRect l="12380" r="9707"/>
          <a:stretch/>
        </p:blipFill>
        <p:spPr>
          <a:xfrm>
            <a:off x="4236574" y="519600"/>
            <a:ext cx="687201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x="2744648" y="1812124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654" y="2035630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5229005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992028" y="2443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8">
            <a:alphaModFix/>
          </a:blip>
          <a:srcRect l="13228" r="8865"/>
          <a:stretch/>
        </p:blipFill>
        <p:spPr>
          <a:xfrm>
            <a:off x="3007075" y="2030825"/>
            <a:ext cx="687199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>
            <a:off x="2755059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3678286" y="16772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52745" y="16796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4873053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328" name="Shape 328"/>
          <p:cNvSpPr/>
          <p:nvPr/>
        </p:nvSpPr>
        <p:spPr>
          <a:xfrm>
            <a:off x="6150632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329" name="Shape 329"/>
          <p:cNvSpPr/>
          <p:nvPr/>
        </p:nvSpPr>
        <p:spPr>
          <a:xfrm>
            <a:off x="7428211" y="16796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890385" y="108912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947387" y="20356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5364322" y="10890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6603298" y="203561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334" name="Shape 334"/>
          <p:cNvSpPr/>
          <p:nvPr/>
        </p:nvSpPr>
        <p:spPr>
          <a:xfrm>
            <a:off x="2414293" y="16772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335" name="Shape 335"/>
          <p:cNvSpPr/>
          <p:nvPr/>
        </p:nvSpPr>
        <p:spPr>
          <a:xfrm>
            <a:off x="1150304" y="16772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8">
            <a:alphaModFix/>
          </a:blip>
          <a:srcRect l="6255" r="6976"/>
          <a:stretch/>
        </p:blipFill>
        <p:spPr>
          <a:xfrm>
            <a:off x="1708600" y="516500"/>
            <a:ext cx="765374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1518100" y="246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1651463" y="203561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339" name="Shape 339">
            <a:hlinkClick r:id="rId9" action="ppaction://hlinksldjump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>
            <a:hlinkClick r:id="rId3" action="ppaction://hlinksldjump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>
            <a:hlinkClick r:id="rId13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3048000" y="4581525"/>
            <a:ext cx="558300" cy="558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168"/>
          <p:cNvSpPr/>
          <p:nvPr/>
        </p:nvSpPr>
        <p:spPr>
          <a:xfrm>
            <a:off x="5531250" y="3203275"/>
            <a:ext cx="969563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Rounded Rectangle 45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426993" y="120443"/>
            <a:ext cx="559507" cy="302165"/>
          </a:xfrm>
          <a:prstGeom prst="roundRect">
            <a:avLst/>
          </a:prstGeom>
          <a:noFill/>
          <a:ln w="76200">
            <a:solidFill>
              <a:srgbClr val="CC4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194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6" name="Shape 35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951" y="5466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623" y="519605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6765151" y="546646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3041826" y="2061039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6465973" y="244319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7">
            <a:alphaModFix/>
          </a:blip>
          <a:srcRect l="12380" r="9707"/>
          <a:stretch/>
        </p:blipFill>
        <p:spPr>
          <a:xfrm>
            <a:off x="4236574" y="519600"/>
            <a:ext cx="687201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/>
          <p:nvPr/>
        </p:nvSpPr>
        <p:spPr>
          <a:xfrm>
            <a:off x="2744648" y="1812124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654" y="2035630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5229005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3992028" y="2443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8">
            <a:alphaModFix/>
          </a:blip>
          <a:srcRect l="13228" r="8865"/>
          <a:stretch/>
        </p:blipFill>
        <p:spPr>
          <a:xfrm>
            <a:off x="3007075" y="2030825"/>
            <a:ext cx="687199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>
            <a:off x="2755059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3678286" y="16772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52745" y="16796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4873053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374" name="Shape 374"/>
          <p:cNvSpPr/>
          <p:nvPr/>
        </p:nvSpPr>
        <p:spPr>
          <a:xfrm>
            <a:off x="6150632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375" name="Shape 375"/>
          <p:cNvSpPr/>
          <p:nvPr/>
        </p:nvSpPr>
        <p:spPr>
          <a:xfrm>
            <a:off x="7428211" y="16796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890385" y="108912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947387" y="20356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5364322" y="10890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6603298" y="203561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380" name="Shape 380"/>
          <p:cNvSpPr/>
          <p:nvPr/>
        </p:nvSpPr>
        <p:spPr>
          <a:xfrm>
            <a:off x="2414293" y="16772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381" name="Shape 381"/>
          <p:cNvSpPr/>
          <p:nvPr/>
        </p:nvSpPr>
        <p:spPr>
          <a:xfrm>
            <a:off x="1150304" y="16772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8">
            <a:alphaModFix/>
          </a:blip>
          <a:srcRect l="6255" r="6976"/>
          <a:stretch/>
        </p:blipFill>
        <p:spPr>
          <a:xfrm>
            <a:off x="1708600" y="516500"/>
            <a:ext cx="765374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1518100" y="246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1651463" y="203561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>
            <a:hlinkClick r:id="rId10" action="ppaction://hlinksldjump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" name="Shape 389">
            <a:hlinkClick r:id="rId13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/>
          <p:nvPr/>
        </p:nvSpPr>
        <p:spPr>
          <a:xfrm>
            <a:off x="1076325" y="3125058"/>
            <a:ext cx="6981825" cy="856981"/>
          </a:xfrm>
          <a:prstGeom prst="rect">
            <a:avLst/>
          </a:prstGeom>
          <a:noFill/>
          <a:ln w="152400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168"/>
          <p:cNvSpPr/>
          <p:nvPr/>
        </p:nvSpPr>
        <p:spPr>
          <a:xfrm>
            <a:off x="5531250" y="3203275"/>
            <a:ext cx="969563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Rounded Rectangle 42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1" name="Shape 40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951" y="5466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623" y="519605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6765151" y="546646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3041826" y="2061039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6465973" y="244319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7">
            <a:alphaModFix/>
          </a:blip>
          <a:srcRect l="12380" r="9707"/>
          <a:stretch/>
        </p:blipFill>
        <p:spPr>
          <a:xfrm>
            <a:off x="4236574" y="519600"/>
            <a:ext cx="687201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>
            <a:off x="2744648" y="1812124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11" name="Shape 4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654" y="2035630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>
            <a:off x="5229005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3992028" y="2443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8">
            <a:alphaModFix/>
          </a:blip>
          <a:srcRect l="13228" r="8865"/>
          <a:stretch/>
        </p:blipFill>
        <p:spPr>
          <a:xfrm>
            <a:off x="3007075" y="2030825"/>
            <a:ext cx="687199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2755059" y="17603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678286" y="16772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52745" y="16796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>
            <a:off x="4873053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419" name="Shape 419"/>
          <p:cNvSpPr/>
          <p:nvPr/>
        </p:nvSpPr>
        <p:spPr>
          <a:xfrm>
            <a:off x="6150632" y="16796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420" name="Shape 420"/>
          <p:cNvSpPr/>
          <p:nvPr/>
        </p:nvSpPr>
        <p:spPr>
          <a:xfrm>
            <a:off x="7428211" y="16796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2890385" y="108912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3947387" y="20356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5364322" y="10890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6603298" y="2035614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425" name="Shape 425"/>
          <p:cNvSpPr/>
          <p:nvPr/>
        </p:nvSpPr>
        <p:spPr>
          <a:xfrm>
            <a:off x="2414293" y="16772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426" name="Shape 426"/>
          <p:cNvSpPr/>
          <p:nvPr/>
        </p:nvSpPr>
        <p:spPr>
          <a:xfrm>
            <a:off x="1150304" y="16772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8">
            <a:alphaModFix/>
          </a:blip>
          <a:srcRect l="6255" r="6976"/>
          <a:stretch/>
        </p:blipFill>
        <p:spPr>
          <a:xfrm>
            <a:off x="1708600" y="516500"/>
            <a:ext cx="765374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/>
          <p:nvPr/>
        </p:nvSpPr>
        <p:spPr>
          <a:xfrm>
            <a:off x="1518100" y="246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1651463" y="203561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430" name="Shape 4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>
            <a:hlinkClick r:id="rId10" action="ppaction://hlinksldjump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>
            <a:hlinkClick r:id="rId13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7" name="Shape 437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5514975" y="4286250"/>
            <a:ext cx="645000" cy="6450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395"/>
          <p:cNvSpPr/>
          <p:nvPr/>
        </p:nvSpPr>
        <p:spPr>
          <a:xfrm>
            <a:off x="1076325" y="3125058"/>
            <a:ext cx="6981825" cy="856981"/>
          </a:xfrm>
          <a:prstGeom prst="rect">
            <a:avLst/>
          </a:prstGeom>
          <a:noFill/>
          <a:ln w="152400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168"/>
          <p:cNvSpPr/>
          <p:nvPr/>
        </p:nvSpPr>
        <p:spPr>
          <a:xfrm>
            <a:off x="6502821" y="3203275"/>
            <a:ext cx="977714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Rounded Rectangle 43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47" name="Shape 447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968475" y="5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50" name="Shape 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301" y="5492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4229850" y="517624"/>
            <a:ext cx="765375" cy="1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 rotWithShape="1">
          <a:blip r:embed="rId7">
            <a:alphaModFix/>
          </a:blip>
          <a:srcRect l="5173" r="6689"/>
          <a:stretch/>
        </p:blipFill>
        <p:spPr>
          <a:xfrm>
            <a:off x="2949299" y="2037700"/>
            <a:ext cx="777349" cy="101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3691636" y="16798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2009</a:t>
            </a:r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66095" y="16822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/>
          <p:nvPr/>
        </p:nvSpPr>
        <p:spPr>
          <a:xfrm>
            <a:off x="4886403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2013</a:t>
            </a:r>
          </a:p>
        </p:txBody>
      </p:sp>
      <p:sp>
        <p:nvSpPr>
          <p:cNvPr id="456" name="Shape 456"/>
          <p:cNvSpPr/>
          <p:nvPr/>
        </p:nvSpPr>
        <p:spPr>
          <a:xfrm>
            <a:off x="6163982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2017</a:t>
            </a:r>
          </a:p>
        </p:txBody>
      </p:sp>
      <p:sp>
        <p:nvSpPr>
          <p:cNvPr id="457" name="Shape 457"/>
          <p:cNvSpPr/>
          <p:nvPr/>
        </p:nvSpPr>
        <p:spPr>
          <a:xfrm>
            <a:off x="7441561" y="16822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2021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2768400" y="1091725"/>
            <a:ext cx="11526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 Bush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3960737" y="20382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5377672" y="10916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616650" y="2115324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???</a:t>
            </a:r>
          </a:p>
        </p:txBody>
      </p:sp>
      <p:sp>
        <p:nvSpPr>
          <p:cNvPr id="462" name="Shape 462"/>
          <p:cNvSpPr/>
          <p:nvPr/>
        </p:nvSpPr>
        <p:spPr>
          <a:xfrm>
            <a:off x="2427643" y="16798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2005</a:t>
            </a:r>
          </a:p>
        </p:txBody>
      </p:sp>
      <p:sp>
        <p:nvSpPr>
          <p:cNvPr id="463" name="Shape 463"/>
          <p:cNvSpPr/>
          <p:nvPr/>
        </p:nvSpPr>
        <p:spPr>
          <a:xfrm>
            <a:off x="1163654" y="16798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546599" y="2038225"/>
            <a:ext cx="1074599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Bush</a:t>
            </a:r>
          </a:p>
        </p:txBody>
      </p:sp>
      <p:pic>
        <p:nvPicPr>
          <p:cNvPr id="465" name="Shape 4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9" name="Shape 469">
            <a:hlinkClick r:id="rId11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7">
            <a:alphaModFix/>
          </a:blip>
          <a:srcRect r="7646"/>
          <a:stretch/>
        </p:blipFill>
        <p:spPr>
          <a:xfrm>
            <a:off x="1676250" y="518274"/>
            <a:ext cx="814549" cy="10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5466975" y="2085425"/>
            <a:ext cx="765375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5242503" y="181471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4005378" y="2469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1531434" y="24396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768409" y="17629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6778500" y="544725"/>
            <a:ext cx="558300" cy="966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 txBox="1"/>
          <p:nvPr/>
        </p:nvSpPr>
        <p:spPr>
          <a:xfrm>
            <a:off x="6858600" y="751675"/>
            <a:ext cx="398100" cy="55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166"/>
          <p:cNvSpPr/>
          <p:nvPr/>
        </p:nvSpPr>
        <p:spPr>
          <a:xfrm>
            <a:off x="1649421" y="362672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168"/>
          <p:cNvSpPr/>
          <p:nvPr/>
        </p:nvSpPr>
        <p:spPr>
          <a:xfrm>
            <a:off x="6502821" y="3203276"/>
            <a:ext cx="977714" cy="706738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Rounded Rectangle 39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89" name="Shape 48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968475" y="5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92" name="Shape 4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301" y="5492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4229850" y="517624"/>
            <a:ext cx="765375" cy="1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7">
            <a:alphaModFix/>
          </a:blip>
          <a:srcRect l="5173" r="6689"/>
          <a:stretch/>
        </p:blipFill>
        <p:spPr>
          <a:xfrm>
            <a:off x="2949299" y="2037700"/>
            <a:ext cx="777349" cy="101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3691636" y="16798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2009</a:t>
            </a:r>
          </a:p>
        </p:txBody>
      </p:sp>
      <p:pic>
        <p:nvPicPr>
          <p:cNvPr id="496" name="Shape 496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66095" y="16822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/>
          <p:nvPr/>
        </p:nvSpPr>
        <p:spPr>
          <a:xfrm>
            <a:off x="4886403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2013</a:t>
            </a:r>
          </a:p>
        </p:txBody>
      </p:sp>
      <p:sp>
        <p:nvSpPr>
          <p:cNvPr id="498" name="Shape 498"/>
          <p:cNvSpPr/>
          <p:nvPr/>
        </p:nvSpPr>
        <p:spPr>
          <a:xfrm>
            <a:off x="6163982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2017</a:t>
            </a:r>
          </a:p>
        </p:txBody>
      </p:sp>
      <p:sp>
        <p:nvSpPr>
          <p:cNvPr id="499" name="Shape 499"/>
          <p:cNvSpPr/>
          <p:nvPr/>
        </p:nvSpPr>
        <p:spPr>
          <a:xfrm>
            <a:off x="7441561" y="16822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2021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2768400" y="1091725"/>
            <a:ext cx="11526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 Bush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3960737" y="20382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5377672" y="10916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6616650" y="2115324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???</a:t>
            </a:r>
          </a:p>
        </p:txBody>
      </p:sp>
      <p:sp>
        <p:nvSpPr>
          <p:cNvPr id="504" name="Shape 504"/>
          <p:cNvSpPr/>
          <p:nvPr/>
        </p:nvSpPr>
        <p:spPr>
          <a:xfrm>
            <a:off x="2427643" y="16798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2005</a:t>
            </a:r>
          </a:p>
        </p:txBody>
      </p:sp>
      <p:sp>
        <p:nvSpPr>
          <p:cNvPr id="505" name="Shape 505"/>
          <p:cNvSpPr/>
          <p:nvPr/>
        </p:nvSpPr>
        <p:spPr>
          <a:xfrm>
            <a:off x="1163654" y="16798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1546599" y="2038225"/>
            <a:ext cx="1074599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Bush</a:t>
            </a:r>
          </a:p>
        </p:txBody>
      </p:sp>
      <p:pic>
        <p:nvPicPr>
          <p:cNvPr id="507" name="Shape 5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>
            <a:hlinkClick r:id="rId11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1" name="Shape 511">
            <a:hlinkClick r:id="rId12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515" name="Shape 515"/>
          <p:cNvPicPr preferRelativeResize="0"/>
          <p:nvPr/>
        </p:nvPicPr>
        <p:blipFill rotWithShape="1">
          <a:blip r:embed="rId7">
            <a:alphaModFix/>
          </a:blip>
          <a:srcRect r="7646"/>
          <a:stretch/>
        </p:blipFill>
        <p:spPr>
          <a:xfrm>
            <a:off x="1676250" y="518274"/>
            <a:ext cx="814549" cy="10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5466975" y="2085425"/>
            <a:ext cx="765375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5242503" y="181471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005378" y="2469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1531434" y="24396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2768409" y="17629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6778500" y="544725"/>
            <a:ext cx="558300" cy="966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2" name="Shape 522"/>
          <p:cNvSpPr txBox="1"/>
          <p:nvPr/>
        </p:nvSpPr>
        <p:spPr>
          <a:xfrm>
            <a:off x="6858600" y="751675"/>
            <a:ext cx="398100" cy="55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</a:p>
        </p:txBody>
      </p:sp>
      <p:pic>
        <p:nvPicPr>
          <p:cNvPr id="523" name="Shape 5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166"/>
          <p:cNvSpPr/>
          <p:nvPr/>
        </p:nvSpPr>
        <p:spPr>
          <a:xfrm>
            <a:off x="2880628" y="1889752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68"/>
          <p:cNvSpPr/>
          <p:nvPr/>
        </p:nvSpPr>
        <p:spPr>
          <a:xfrm>
            <a:off x="6502821" y="3203276"/>
            <a:ext cx="977714" cy="706738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Rounded Rectangle 41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31" name="Shape 53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968475" y="5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34" name="Shape 5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301" y="5492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4229850" y="517624"/>
            <a:ext cx="765375" cy="1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 rotWithShape="1">
          <a:blip r:embed="rId7">
            <a:alphaModFix/>
          </a:blip>
          <a:srcRect l="5173" r="6689"/>
          <a:stretch/>
        </p:blipFill>
        <p:spPr>
          <a:xfrm>
            <a:off x="2949299" y="2037700"/>
            <a:ext cx="777349" cy="101974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3691636" y="16798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2009</a:t>
            </a:r>
          </a:p>
        </p:txBody>
      </p:sp>
      <p:pic>
        <p:nvPicPr>
          <p:cNvPr id="538" name="Shape 538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66095" y="16822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4886403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2013</a:t>
            </a:r>
          </a:p>
        </p:txBody>
      </p:sp>
      <p:sp>
        <p:nvSpPr>
          <p:cNvPr id="540" name="Shape 540"/>
          <p:cNvSpPr/>
          <p:nvPr/>
        </p:nvSpPr>
        <p:spPr>
          <a:xfrm>
            <a:off x="6163982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2017</a:t>
            </a:r>
          </a:p>
        </p:txBody>
      </p:sp>
      <p:sp>
        <p:nvSpPr>
          <p:cNvPr id="541" name="Shape 541"/>
          <p:cNvSpPr/>
          <p:nvPr/>
        </p:nvSpPr>
        <p:spPr>
          <a:xfrm>
            <a:off x="7441561" y="16822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2021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2768400" y="1091725"/>
            <a:ext cx="11526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 Bush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960737" y="20382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5377672" y="10916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616650" y="2115324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???</a:t>
            </a:r>
          </a:p>
        </p:txBody>
      </p:sp>
      <p:sp>
        <p:nvSpPr>
          <p:cNvPr id="546" name="Shape 546"/>
          <p:cNvSpPr/>
          <p:nvPr/>
        </p:nvSpPr>
        <p:spPr>
          <a:xfrm>
            <a:off x="2427643" y="16798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2005</a:t>
            </a:r>
          </a:p>
        </p:txBody>
      </p:sp>
      <p:sp>
        <p:nvSpPr>
          <p:cNvPr id="547" name="Shape 547"/>
          <p:cNvSpPr/>
          <p:nvPr/>
        </p:nvSpPr>
        <p:spPr>
          <a:xfrm>
            <a:off x="1163654" y="16798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1546599" y="2038225"/>
            <a:ext cx="1074599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Bush</a:t>
            </a:r>
          </a:p>
        </p:txBody>
      </p:sp>
      <p:pic>
        <p:nvPicPr>
          <p:cNvPr id="549" name="Shape 5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>
            <a:hlinkClick r:id="rId11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>
            <a:hlinkClick r:id="rId12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6" name="Shape 55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557" name="Shape 557"/>
          <p:cNvPicPr preferRelativeResize="0"/>
          <p:nvPr/>
        </p:nvPicPr>
        <p:blipFill rotWithShape="1">
          <a:blip r:embed="rId7">
            <a:alphaModFix/>
          </a:blip>
          <a:srcRect r="7646"/>
          <a:stretch/>
        </p:blipFill>
        <p:spPr>
          <a:xfrm>
            <a:off x="1676250" y="518274"/>
            <a:ext cx="814549" cy="10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5466975" y="2085425"/>
            <a:ext cx="765375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/>
          <p:nvPr/>
        </p:nvSpPr>
        <p:spPr>
          <a:xfrm>
            <a:off x="5242503" y="181471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4005378" y="2469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1531434" y="24396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2768409" y="17629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6778500" y="544725"/>
            <a:ext cx="558300" cy="966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4" name="Shape 564"/>
          <p:cNvSpPr txBox="1"/>
          <p:nvPr/>
        </p:nvSpPr>
        <p:spPr>
          <a:xfrm>
            <a:off x="6858600" y="751675"/>
            <a:ext cx="398100" cy="55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</a:p>
        </p:txBody>
      </p:sp>
      <p:pic>
        <p:nvPicPr>
          <p:cNvPr id="565" name="Shape 56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166"/>
          <p:cNvSpPr/>
          <p:nvPr/>
        </p:nvSpPr>
        <p:spPr>
          <a:xfrm>
            <a:off x="4120684" y="375086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68"/>
          <p:cNvSpPr/>
          <p:nvPr/>
        </p:nvSpPr>
        <p:spPr>
          <a:xfrm>
            <a:off x="6502821" y="3203276"/>
            <a:ext cx="977714" cy="706738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Rounded Rectangle 41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73" name="Shape 573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968475" y="5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76" name="Shape 5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301" y="5492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4229850" y="517624"/>
            <a:ext cx="765375" cy="1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 rotWithShape="1">
          <a:blip r:embed="rId7">
            <a:alphaModFix/>
          </a:blip>
          <a:srcRect l="5173" r="6689"/>
          <a:stretch/>
        </p:blipFill>
        <p:spPr>
          <a:xfrm>
            <a:off x="2949299" y="2037700"/>
            <a:ext cx="777349" cy="1019747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3691636" y="16798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2009</a:t>
            </a:r>
          </a:p>
        </p:txBody>
      </p:sp>
      <p:pic>
        <p:nvPicPr>
          <p:cNvPr id="580" name="Shape 580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66095" y="16822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/>
          <p:nvPr/>
        </p:nvSpPr>
        <p:spPr>
          <a:xfrm>
            <a:off x="4886403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2013</a:t>
            </a:r>
          </a:p>
        </p:txBody>
      </p:sp>
      <p:sp>
        <p:nvSpPr>
          <p:cNvPr id="582" name="Shape 582"/>
          <p:cNvSpPr/>
          <p:nvPr/>
        </p:nvSpPr>
        <p:spPr>
          <a:xfrm>
            <a:off x="6163982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2017</a:t>
            </a:r>
          </a:p>
        </p:txBody>
      </p:sp>
      <p:sp>
        <p:nvSpPr>
          <p:cNvPr id="583" name="Shape 583"/>
          <p:cNvSpPr/>
          <p:nvPr/>
        </p:nvSpPr>
        <p:spPr>
          <a:xfrm>
            <a:off x="7441561" y="16822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2021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2768400" y="1091725"/>
            <a:ext cx="11526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 Bush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3960737" y="20382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5377672" y="10916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6616650" y="2115324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???</a:t>
            </a:r>
          </a:p>
        </p:txBody>
      </p:sp>
      <p:sp>
        <p:nvSpPr>
          <p:cNvPr id="588" name="Shape 588"/>
          <p:cNvSpPr/>
          <p:nvPr/>
        </p:nvSpPr>
        <p:spPr>
          <a:xfrm>
            <a:off x="2427643" y="16798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2005</a:t>
            </a:r>
          </a:p>
        </p:txBody>
      </p:sp>
      <p:sp>
        <p:nvSpPr>
          <p:cNvPr id="589" name="Shape 589"/>
          <p:cNvSpPr/>
          <p:nvPr/>
        </p:nvSpPr>
        <p:spPr>
          <a:xfrm>
            <a:off x="1163654" y="16798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1546599" y="2038225"/>
            <a:ext cx="1074599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Bush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>
            <a:hlinkClick r:id="rId11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>
            <a:hlinkClick r:id="rId12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599" name="Shape 599"/>
          <p:cNvPicPr preferRelativeResize="0"/>
          <p:nvPr/>
        </p:nvPicPr>
        <p:blipFill rotWithShape="1">
          <a:blip r:embed="rId7">
            <a:alphaModFix/>
          </a:blip>
          <a:srcRect r="7646"/>
          <a:stretch/>
        </p:blipFill>
        <p:spPr>
          <a:xfrm>
            <a:off x="1676250" y="518274"/>
            <a:ext cx="814549" cy="10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5466975" y="2085425"/>
            <a:ext cx="765375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/>
          <p:nvPr/>
        </p:nvSpPr>
        <p:spPr>
          <a:xfrm>
            <a:off x="5242503" y="181471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4005378" y="2469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1531434" y="24396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2768409" y="17629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6778500" y="544725"/>
            <a:ext cx="558300" cy="966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6" name="Shape 606"/>
          <p:cNvSpPr txBox="1"/>
          <p:nvPr/>
        </p:nvSpPr>
        <p:spPr>
          <a:xfrm>
            <a:off x="6858600" y="751675"/>
            <a:ext cx="398100" cy="55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166"/>
          <p:cNvSpPr/>
          <p:nvPr/>
        </p:nvSpPr>
        <p:spPr>
          <a:xfrm>
            <a:off x="5354615" y="1941704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68"/>
          <p:cNvSpPr/>
          <p:nvPr/>
        </p:nvSpPr>
        <p:spPr>
          <a:xfrm>
            <a:off x="6502821" y="3203276"/>
            <a:ext cx="977714" cy="706738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Rounded Rectangle 41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15" name="Shape 61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968475" y="5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18" name="Shape 6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301" y="5492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Shape 619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4229850" y="517624"/>
            <a:ext cx="765375" cy="1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 rotWithShape="1">
          <a:blip r:embed="rId7">
            <a:alphaModFix/>
          </a:blip>
          <a:srcRect l="5173" r="6689"/>
          <a:stretch/>
        </p:blipFill>
        <p:spPr>
          <a:xfrm>
            <a:off x="2949299" y="2037700"/>
            <a:ext cx="777349" cy="1019747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3691636" y="16798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2009</a:t>
            </a: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66095" y="16822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/>
          <p:nvPr/>
        </p:nvSpPr>
        <p:spPr>
          <a:xfrm>
            <a:off x="4886403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2013</a:t>
            </a:r>
          </a:p>
        </p:txBody>
      </p:sp>
      <p:sp>
        <p:nvSpPr>
          <p:cNvPr id="624" name="Shape 624"/>
          <p:cNvSpPr/>
          <p:nvPr/>
        </p:nvSpPr>
        <p:spPr>
          <a:xfrm>
            <a:off x="6163982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2017</a:t>
            </a:r>
          </a:p>
        </p:txBody>
      </p:sp>
      <p:sp>
        <p:nvSpPr>
          <p:cNvPr id="625" name="Shape 625"/>
          <p:cNvSpPr/>
          <p:nvPr/>
        </p:nvSpPr>
        <p:spPr>
          <a:xfrm>
            <a:off x="7441561" y="16822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2021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2768400" y="1091725"/>
            <a:ext cx="11526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 Bush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3960737" y="20382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5377672" y="10916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6616650" y="2115324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???</a:t>
            </a:r>
          </a:p>
        </p:txBody>
      </p:sp>
      <p:sp>
        <p:nvSpPr>
          <p:cNvPr id="630" name="Shape 630"/>
          <p:cNvSpPr/>
          <p:nvPr/>
        </p:nvSpPr>
        <p:spPr>
          <a:xfrm>
            <a:off x="2427643" y="16798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2005</a:t>
            </a:r>
          </a:p>
        </p:txBody>
      </p:sp>
      <p:sp>
        <p:nvSpPr>
          <p:cNvPr id="631" name="Shape 631"/>
          <p:cNvSpPr/>
          <p:nvPr/>
        </p:nvSpPr>
        <p:spPr>
          <a:xfrm>
            <a:off x="1163654" y="16798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1546599" y="2038225"/>
            <a:ext cx="1074599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Bush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>
            <a:hlinkClick r:id="rId11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7" name="Shape 637">
            <a:hlinkClick r:id="rId12" action="ppaction://hlinksldjump"/>
          </p:cNvPr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7">
            <a:alphaModFix/>
          </a:blip>
          <a:srcRect r="7646"/>
          <a:stretch/>
        </p:blipFill>
        <p:spPr>
          <a:xfrm>
            <a:off x="1676250" y="518274"/>
            <a:ext cx="814549" cy="10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5466975" y="2085425"/>
            <a:ext cx="765375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5242503" y="181471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4005378" y="2469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1531434" y="24396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2768409" y="17629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6758000" y="518275"/>
            <a:ext cx="595200" cy="1019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 txBox="1"/>
          <p:nvPr/>
        </p:nvSpPr>
        <p:spPr>
          <a:xfrm>
            <a:off x="6858600" y="751675"/>
            <a:ext cx="398100" cy="55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</a:p>
        </p:txBody>
      </p:sp>
      <p:pic>
        <p:nvPicPr>
          <p:cNvPr id="649" name="Shape 6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166"/>
          <p:cNvSpPr/>
          <p:nvPr/>
        </p:nvSpPr>
        <p:spPr>
          <a:xfrm>
            <a:off x="6596083" y="373340"/>
            <a:ext cx="924118" cy="1315653"/>
          </a:xfrm>
          <a:prstGeom prst="donut">
            <a:avLst>
              <a:gd name="adj" fmla="val 19356"/>
            </a:avLst>
          </a:prstGeom>
          <a:solidFill>
            <a:srgbClr val="CC41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68"/>
          <p:cNvSpPr/>
          <p:nvPr/>
        </p:nvSpPr>
        <p:spPr>
          <a:xfrm>
            <a:off x="6502821" y="3203276"/>
            <a:ext cx="977714" cy="706738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Rounded Rectangle 41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Varela Round" panose="020B0604020202020204" charset="0"/>
              </a:rPr>
              <a:t>Ideas for the Display Unit</a:t>
            </a:r>
            <a:endParaRPr lang="en-US" b="1" dirty="0">
              <a:latin typeface="Varela Round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925486" cy="3416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Use real buttons and a navigational dial to enhance subjective satisfaction and make the interface feel more game-like.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Each interface control is an enlarged, textured coin.  All are in the relative sizes of the respective coins.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9419" y="3553114"/>
            <a:ext cx="2690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Quarter: Left-right navigational dial and “home”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Nickel: Select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Dime: Up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Penny: Down button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85" y="1233570"/>
            <a:ext cx="5595115" cy="231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15" name="Shape 61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968475" y="5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18" name="Shape 6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301" y="549238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Shape 619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4229850" y="517624"/>
            <a:ext cx="765375" cy="1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 rotWithShape="1">
          <a:blip r:embed="rId7">
            <a:alphaModFix/>
          </a:blip>
          <a:srcRect l="5173" r="6689"/>
          <a:stretch/>
        </p:blipFill>
        <p:spPr>
          <a:xfrm>
            <a:off x="2949299" y="2037700"/>
            <a:ext cx="777349" cy="1019747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3691636" y="1679872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2009</a:t>
            </a: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5">
            <a:alphaModFix/>
          </a:blip>
          <a:srcRect l="74140" t="45734"/>
          <a:stretch/>
        </p:blipFill>
        <p:spPr>
          <a:xfrm>
            <a:off x="1466095" y="1682286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/>
          <p:nvPr/>
        </p:nvSpPr>
        <p:spPr>
          <a:xfrm>
            <a:off x="4886403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2013</a:t>
            </a:r>
          </a:p>
        </p:txBody>
      </p:sp>
      <p:sp>
        <p:nvSpPr>
          <p:cNvPr id="624" name="Shape 624"/>
          <p:cNvSpPr/>
          <p:nvPr/>
        </p:nvSpPr>
        <p:spPr>
          <a:xfrm>
            <a:off x="6163982" y="1682263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2017</a:t>
            </a:r>
          </a:p>
        </p:txBody>
      </p:sp>
      <p:sp>
        <p:nvSpPr>
          <p:cNvPr id="625" name="Shape 625"/>
          <p:cNvSpPr/>
          <p:nvPr/>
        </p:nvSpPr>
        <p:spPr>
          <a:xfrm>
            <a:off x="7441561" y="168227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2021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2768400" y="1091725"/>
            <a:ext cx="11526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 Bush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3960737" y="2038214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5377672" y="109169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Barack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Obama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6616650" y="2115324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???</a:t>
            </a:r>
          </a:p>
        </p:txBody>
      </p:sp>
      <p:sp>
        <p:nvSpPr>
          <p:cNvPr id="630" name="Shape 630"/>
          <p:cNvSpPr/>
          <p:nvPr/>
        </p:nvSpPr>
        <p:spPr>
          <a:xfrm>
            <a:off x="2427643" y="167983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2005</a:t>
            </a:r>
          </a:p>
        </p:txBody>
      </p:sp>
      <p:sp>
        <p:nvSpPr>
          <p:cNvPr id="631" name="Shape 631"/>
          <p:cNvSpPr/>
          <p:nvPr/>
        </p:nvSpPr>
        <p:spPr>
          <a:xfrm>
            <a:off x="1163654" y="1679881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1546599" y="2038225"/>
            <a:ext cx="1074599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W.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Bush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>
            <a:hlinkClick r:id="rId3" action="ppaction://hlinksldjump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>
            <a:hlinkClick r:id="rId11" action="ppaction://hlinksldjump"/>
          </p:cNvPr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7">
            <a:alphaModFix/>
          </a:blip>
          <a:srcRect r="7646"/>
          <a:stretch/>
        </p:blipFill>
        <p:spPr>
          <a:xfrm>
            <a:off x="1676250" y="518274"/>
            <a:ext cx="814549" cy="10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6">
            <a:alphaModFix/>
          </a:blip>
          <a:srcRect l="13640" r="7282"/>
          <a:stretch/>
        </p:blipFill>
        <p:spPr>
          <a:xfrm>
            <a:off x="5466975" y="2085425"/>
            <a:ext cx="765375" cy="1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5242503" y="181471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4005378" y="24691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1531434" y="243969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2768409" y="1762944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6758000" y="518275"/>
            <a:ext cx="595200" cy="1019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 txBox="1"/>
          <p:nvPr/>
        </p:nvSpPr>
        <p:spPr>
          <a:xfrm>
            <a:off x="6858600" y="751675"/>
            <a:ext cx="398100" cy="55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</a:p>
        </p:txBody>
      </p:sp>
      <p:pic>
        <p:nvPicPr>
          <p:cNvPr id="649" name="Shape 6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168"/>
          <p:cNvSpPr/>
          <p:nvPr/>
        </p:nvSpPr>
        <p:spPr>
          <a:xfrm>
            <a:off x="6502821" y="3203276"/>
            <a:ext cx="977714" cy="706738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Rounded Rectangle 41">
            <a:hlinkClick r:id="rId3" action="ppaction://hlinksldjump"/>
          </p:cNvPr>
          <p:cNvSpPr/>
          <p:nvPr/>
        </p:nvSpPr>
        <p:spPr>
          <a:xfrm>
            <a:off x="7441881" y="139197"/>
            <a:ext cx="544619" cy="268244"/>
          </a:xfrm>
          <a:prstGeom prst="roundRect">
            <a:avLst/>
          </a:prstGeom>
          <a:solidFill>
            <a:srgbClr val="4E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Varela Round" panose="020B0604020202020204" charset="0"/>
              </a:rPr>
              <a:t>Quit</a:t>
            </a:r>
            <a:endParaRPr lang="en-US" sz="1200" dirty="0">
              <a:latin typeface="Varela Round" panose="020B060402020202020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426993" y="120443"/>
            <a:ext cx="559507" cy="302165"/>
          </a:xfrm>
          <a:prstGeom prst="roundRect">
            <a:avLst/>
          </a:prstGeom>
          <a:noFill/>
          <a:ln w="76200">
            <a:solidFill>
              <a:srgbClr val="CC4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22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5867250" y="3203275"/>
            <a:ext cx="297300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60" name="Shape 660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62" name="Shape 6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951" y="548525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623" y="521493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/>
          <p:nvPr/>
        </p:nvSpPr>
        <p:spPr>
          <a:xfrm>
            <a:off x="6765151" y="548534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3041826" y="2062927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6465973" y="246207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67" name="Shape 6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7321" y="521493"/>
            <a:ext cx="882110" cy="102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9925" y="208450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/>
          <p:nvPr/>
        </p:nvSpPr>
        <p:spPr>
          <a:xfrm>
            <a:off x="2744648" y="1814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0" name="Shape 6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654" y="2037518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/>
          <p:nvPr/>
        </p:nvSpPr>
        <p:spPr>
          <a:xfrm>
            <a:off x="5229005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3992028" y="246207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337" y="203272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/>
          <p:nvPr/>
        </p:nvSpPr>
        <p:spPr>
          <a:xfrm>
            <a:off x="2755059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3678286" y="167915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676" name="Shape 676"/>
          <p:cNvPicPr preferRelativeResize="0"/>
          <p:nvPr/>
        </p:nvPicPr>
        <p:blipFill rotWithShape="1">
          <a:blip r:embed="rId6">
            <a:alphaModFix/>
          </a:blip>
          <a:srcRect l="74140" t="45734"/>
          <a:stretch/>
        </p:blipFill>
        <p:spPr>
          <a:xfrm>
            <a:off x="1452745" y="1681574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Shape 677"/>
          <p:cNvSpPr/>
          <p:nvPr/>
        </p:nvSpPr>
        <p:spPr>
          <a:xfrm>
            <a:off x="4873053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678" name="Shape 678"/>
          <p:cNvSpPr/>
          <p:nvPr/>
        </p:nvSpPr>
        <p:spPr>
          <a:xfrm>
            <a:off x="6150632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679" name="Shape 679"/>
          <p:cNvSpPr/>
          <p:nvPr/>
        </p:nvSpPr>
        <p:spPr>
          <a:xfrm>
            <a:off x="7428211" y="168156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2890385" y="109101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3947387" y="2037502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5364322" y="109097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6603298" y="203750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684" name="Shape 684"/>
          <p:cNvSpPr/>
          <p:nvPr/>
        </p:nvSpPr>
        <p:spPr>
          <a:xfrm>
            <a:off x="2414293" y="1679124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685" name="Shape 685"/>
          <p:cNvSpPr/>
          <p:nvPr/>
        </p:nvSpPr>
        <p:spPr>
          <a:xfrm>
            <a:off x="1150304" y="1679168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686" name="Shape 686"/>
          <p:cNvPicPr preferRelativeResize="0"/>
          <p:nvPr/>
        </p:nvPicPr>
        <p:blipFill rotWithShape="1">
          <a:blip r:embed="rId9">
            <a:alphaModFix/>
          </a:blip>
          <a:srcRect l="7604"/>
          <a:stretch/>
        </p:blipFill>
        <p:spPr>
          <a:xfrm>
            <a:off x="1720425" y="518387"/>
            <a:ext cx="815073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1518100" y="24789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1651463" y="2037507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689" name="Shape 689">
            <a:hlinkClick r:id="rId10" action="ppaction://hlinksldjump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>
            <a:hlinkClick r:id="rId13" action="ppaction://hlinksldjump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697" name="Shape 697"/>
          <p:cNvSpPr/>
          <p:nvPr/>
        </p:nvSpPr>
        <p:spPr>
          <a:xfrm>
            <a:off x="2089800" y="46249"/>
            <a:ext cx="4957200" cy="40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9551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70442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0" name="Shape 7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881" y="1131887"/>
            <a:ext cx="1427495" cy="18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/>
          <p:nvPr/>
        </p:nvSpPr>
        <p:spPr>
          <a:xfrm>
            <a:off x="2086975" y="634676"/>
            <a:ext cx="2149500" cy="28317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2" name="Shape 702"/>
          <p:cNvSpPr txBox="1"/>
          <p:nvPr/>
        </p:nvSpPr>
        <p:spPr>
          <a:xfrm>
            <a:off x="2589324" y="3120380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2589324" y="198026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1993 -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704" name="Shape 704"/>
          <p:cNvSpPr/>
          <p:nvPr/>
        </p:nvSpPr>
        <p:spPr>
          <a:xfrm>
            <a:off x="4236406" y="3288384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4236406" y="250554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6" name="Shape 706"/>
          <p:cNvSpPr/>
          <p:nvPr/>
        </p:nvSpPr>
        <p:spPr>
          <a:xfrm>
            <a:off x="4236406" y="1722729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4236406" y="939902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4236406" y="15707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 txBox="1"/>
          <p:nvPr/>
        </p:nvSpPr>
        <p:spPr>
          <a:xfrm>
            <a:off x="4784200" y="269517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Coins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4784150" y="1052345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Bills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4784425" y="1834494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Facts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4784349" y="2618000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Information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4784425" y="3417992"/>
            <a:ext cx="2149500" cy="41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Back to Timeline</a:t>
            </a:r>
          </a:p>
        </p:txBody>
      </p:sp>
      <p:sp>
        <p:nvSpPr>
          <p:cNvPr id="714" name="Shape 714"/>
          <p:cNvSpPr/>
          <p:nvPr/>
        </p:nvSpPr>
        <p:spPr>
          <a:xfrm>
            <a:off x="4378824" y="3501226"/>
            <a:ext cx="405600" cy="2703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4381237" y="1135579"/>
            <a:ext cx="481200" cy="270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4502746" y="1155334"/>
            <a:ext cx="238200" cy="230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4467496" y="338370"/>
            <a:ext cx="308700" cy="298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4516901" y="1783169"/>
            <a:ext cx="2382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!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4497662" y="2565997"/>
            <a:ext cx="3087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?</a:t>
            </a:r>
          </a:p>
        </p:txBody>
      </p:sp>
      <p:sp>
        <p:nvSpPr>
          <p:cNvPr id="720" name="Shape 720"/>
          <p:cNvSpPr/>
          <p:nvPr/>
        </p:nvSpPr>
        <p:spPr>
          <a:xfrm>
            <a:off x="3056550" y="4585150"/>
            <a:ext cx="558300" cy="558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Shape 728"/>
          <p:cNvSpPr/>
          <p:nvPr/>
        </p:nvSpPr>
        <p:spPr>
          <a:xfrm>
            <a:off x="5867250" y="3203275"/>
            <a:ext cx="297300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30" name="Shape 730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32" name="Shape 7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951" y="548525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623" y="521493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Shape 734"/>
          <p:cNvSpPr/>
          <p:nvPr/>
        </p:nvSpPr>
        <p:spPr>
          <a:xfrm>
            <a:off x="6765151" y="548534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3041826" y="2062927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6465973" y="246207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37" name="Shape 7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7321" y="521493"/>
            <a:ext cx="882110" cy="102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9925" y="208450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/>
          <p:nvPr/>
        </p:nvSpPr>
        <p:spPr>
          <a:xfrm>
            <a:off x="2744648" y="1814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40" name="Shape 7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654" y="2037518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/>
          <p:nvPr/>
        </p:nvSpPr>
        <p:spPr>
          <a:xfrm>
            <a:off x="5229005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2" name="Shape 742"/>
          <p:cNvSpPr/>
          <p:nvPr/>
        </p:nvSpPr>
        <p:spPr>
          <a:xfrm>
            <a:off x="3992028" y="246207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43" name="Shape 7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337" y="203272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/>
          <p:nvPr/>
        </p:nvSpPr>
        <p:spPr>
          <a:xfrm>
            <a:off x="2755059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3678286" y="167915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746" name="Shape 746"/>
          <p:cNvPicPr preferRelativeResize="0"/>
          <p:nvPr/>
        </p:nvPicPr>
        <p:blipFill rotWithShape="1">
          <a:blip r:embed="rId6">
            <a:alphaModFix/>
          </a:blip>
          <a:srcRect l="74140" t="45734"/>
          <a:stretch/>
        </p:blipFill>
        <p:spPr>
          <a:xfrm>
            <a:off x="1452745" y="1681574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Shape 747"/>
          <p:cNvSpPr/>
          <p:nvPr/>
        </p:nvSpPr>
        <p:spPr>
          <a:xfrm>
            <a:off x="4873053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748" name="Shape 748"/>
          <p:cNvSpPr/>
          <p:nvPr/>
        </p:nvSpPr>
        <p:spPr>
          <a:xfrm>
            <a:off x="6150632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749" name="Shape 749"/>
          <p:cNvSpPr/>
          <p:nvPr/>
        </p:nvSpPr>
        <p:spPr>
          <a:xfrm>
            <a:off x="7428211" y="168156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2890385" y="109101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3947387" y="2037502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5364322" y="109097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6603298" y="203750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754" name="Shape 754"/>
          <p:cNvSpPr/>
          <p:nvPr/>
        </p:nvSpPr>
        <p:spPr>
          <a:xfrm>
            <a:off x="2414293" y="1679124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755" name="Shape 755"/>
          <p:cNvSpPr/>
          <p:nvPr/>
        </p:nvSpPr>
        <p:spPr>
          <a:xfrm>
            <a:off x="1150304" y="1679168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756" name="Shape 756"/>
          <p:cNvPicPr preferRelativeResize="0"/>
          <p:nvPr/>
        </p:nvPicPr>
        <p:blipFill rotWithShape="1">
          <a:blip r:embed="rId9">
            <a:alphaModFix/>
          </a:blip>
          <a:srcRect l="7604"/>
          <a:stretch/>
        </p:blipFill>
        <p:spPr>
          <a:xfrm>
            <a:off x="1720425" y="518387"/>
            <a:ext cx="815073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/>
          <p:nvPr/>
        </p:nvSpPr>
        <p:spPr>
          <a:xfrm>
            <a:off x="1518100" y="24789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 txBox="1"/>
          <p:nvPr/>
        </p:nvSpPr>
        <p:spPr>
          <a:xfrm>
            <a:off x="1651463" y="2037507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759" name="Shape 759">
            <a:hlinkClick r:id="rId10" action="ppaction://hlinksldjump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>
            <a:hlinkClick r:id="rId12" action="ppaction://hlinksldjump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6" name="Shape 76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767" name="Shape 767"/>
          <p:cNvSpPr/>
          <p:nvPr/>
        </p:nvSpPr>
        <p:spPr>
          <a:xfrm>
            <a:off x="2089800" y="46249"/>
            <a:ext cx="4957200" cy="40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8" name="Shape 768"/>
          <p:cNvSpPr/>
          <p:nvPr/>
        </p:nvSpPr>
        <p:spPr>
          <a:xfrm>
            <a:off x="9551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70442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70" name="Shape 7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881" y="1131887"/>
            <a:ext cx="1427495" cy="18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/>
          <p:nvPr/>
        </p:nvSpPr>
        <p:spPr>
          <a:xfrm>
            <a:off x="2086975" y="634676"/>
            <a:ext cx="2149500" cy="28317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 txBox="1"/>
          <p:nvPr/>
        </p:nvSpPr>
        <p:spPr>
          <a:xfrm>
            <a:off x="2589324" y="3120380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2589324" y="198026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1993 -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774" name="Shape 774"/>
          <p:cNvSpPr/>
          <p:nvPr/>
        </p:nvSpPr>
        <p:spPr>
          <a:xfrm>
            <a:off x="4236406" y="3288384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4236406" y="250554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4236406" y="1722729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4236406" y="939902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4236406" y="15707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4784200" y="269517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Coins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4784150" y="1052345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Bills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4784425" y="1834494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Facts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2" name="Shape 782"/>
          <p:cNvSpPr txBox="1"/>
          <p:nvPr/>
        </p:nvSpPr>
        <p:spPr>
          <a:xfrm>
            <a:off x="4784349" y="2618000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Information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4784425" y="3417992"/>
            <a:ext cx="2149500" cy="41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Back to Timeline</a:t>
            </a:r>
          </a:p>
        </p:txBody>
      </p:sp>
      <p:sp>
        <p:nvSpPr>
          <p:cNvPr id="784" name="Shape 784"/>
          <p:cNvSpPr/>
          <p:nvPr/>
        </p:nvSpPr>
        <p:spPr>
          <a:xfrm>
            <a:off x="4378824" y="3501226"/>
            <a:ext cx="405600" cy="2703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4381237" y="1135579"/>
            <a:ext cx="481200" cy="270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4502746" y="1155334"/>
            <a:ext cx="238200" cy="230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4467496" y="338370"/>
            <a:ext cx="308700" cy="298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8" name="Shape 788"/>
          <p:cNvSpPr txBox="1"/>
          <p:nvPr/>
        </p:nvSpPr>
        <p:spPr>
          <a:xfrm>
            <a:off x="4516901" y="1783169"/>
            <a:ext cx="2382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!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4497662" y="2565997"/>
            <a:ext cx="3087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?</a:t>
            </a:r>
          </a:p>
        </p:txBody>
      </p:sp>
      <p:sp>
        <p:nvSpPr>
          <p:cNvPr id="790" name="Shape 790"/>
          <p:cNvSpPr/>
          <p:nvPr/>
        </p:nvSpPr>
        <p:spPr>
          <a:xfrm>
            <a:off x="3056550" y="4585150"/>
            <a:ext cx="558300" cy="558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/>
          <p:nvPr/>
        </p:nvSpPr>
        <p:spPr>
          <a:xfrm>
            <a:off x="5867250" y="3203275"/>
            <a:ext cx="297300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00" name="Shape 800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02" name="Shape 8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951" y="548525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623" y="521493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/>
          <p:nvPr/>
        </p:nvSpPr>
        <p:spPr>
          <a:xfrm>
            <a:off x="6765151" y="548534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3041826" y="2062927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6465973" y="246207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07" name="Shape 8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7321" y="521493"/>
            <a:ext cx="882110" cy="102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Shape 8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9925" y="208450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/>
          <p:nvPr/>
        </p:nvSpPr>
        <p:spPr>
          <a:xfrm>
            <a:off x="2744648" y="1814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10" name="Shape 8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654" y="2037518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/>
          <p:nvPr/>
        </p:nvSpPr>
        <p:spPr>
          <a:xfrm>
            <a:off x="5229005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3992028" y="246207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813" name="Shape 8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337" y="203272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/>
          <p:nvPr/>
        </p:nvSpPr>
        <p:spPr>
          <a:xfrm>
            <a:off x="2755059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3678286" y="167915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816" name="Shape 816"/>
          <p:cNvPicPr preferRelativeResize="0"/>
          <p:nvPr/>
        </p:nvPicPr>
        <p:blipFill rotWithShape="1">
          <a:blip r:embed="rId6">
            <a:alphaModFix/>
          </a:blip>
          <a:srcRect l="74140" t="45734"/>
          <a:stretch/>
        </p:blipFill>
        <p:spPr>
          <a:xfrm>
            <a:off x="1452745" y="1681574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/>
          <p:nvPr/>
        </p:nvSpPr>
        <p:spPr>
          <a:xfrm>
            <a:off x="4873053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818" name="Shape 818"/>
          <p:cNvSpPr/>
          <p:nvPr/>
        </p:nvSpPr>
        <p:spPr>
          <a:xfrm>
            <a:off x="6150632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819" name="Shape 819"/>
          <p:cNvSpPr/>
          <p:nvPr/>
        </p:nvSpPr>
        <p:spPr>
          <a:xfrm>
            <a:off x="7428211" y="168156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820" name="Shape 820"/>
          <p:cNvSpPr txBox="1"/>
          <p:nvPr/>
        </p:nvSpPr>
        <p:spPr>
          <a:xfrm>
            <a:off x="2890385" y="109101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821" name="Shape 821"/>
          <p:cNvSpPr txBox="1"/>
          <p:nvPr/>
        </p:nvSpPr>
        <p:spPr>
          <a:xfrm>
            <a:off x="3947387" y="2037502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822" name="Shape 822"/>
          <p:cNvSpPr txBox="1"/>
          <p:nvPr/>
        </p:nvSpPr>
        <p:spPr>
          <a:xfrm>
            <a:off x="5364322" y="109097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6603298" y="203750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824" name="Shape 824"/>
          <p:cNvSpPr/>
          <p:nvPr/>
        </p:nvSpPr>
        <p:spPr>
          <a:xfrm>
            <a:off x="2414293" y="1679124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825" name="Shape 825"/>
          <p:cNvSpPr/>
          <p:nvPr/>
        </p:nvSpPr>
        <p:spPr>
          <a:xfrm>
            <a:off x="1150304" y="1679168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826" name="Shape 826"/>
          <p:cNvPicPr preferRelativeResize="0"/>
          <p:nvPr/>
        </p:nvPicPr>
        <p:blipFill rotWithShape="1">
          <a:blip r:embed="rId9">
            <a:alphaModFix/>
          </a:blip>
          <a:srcRect l="7604"/>
          <a:stretch/>
        </p:blipFill>
        <p:spPr>
          <a:xfrm>
            <a:off x="1720425" y="518387"/>
            <a:ext cx="815073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/>
          <p:nvPr/>
        </p:nvSpPr>
        <p:spPr>
          <a:xfrm>
            <a:off x="1518100" y="24789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28" name="Shape 828"/>
          <p:cNvSpPr txBox="1"/>
          <p:nvPr/>
        </p:nvSpPr>
        <p:spPr>
          <a:xfrm>
            <a:off x="1651463" y="2037507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829" name="Shape 829">
            <a:hlinkClick r:id="rId10" action="ppaction://hlinksldjump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>
            <a:hlinkClick r:id="rId12" action="ppaction://hlinksldjump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6" name="Shape 83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837" name="Shape 837"/>
          <p:cNvSpPr/>
          <p:nvPr/>
        </p:nvSpPr>
        <p:spPr>
          <a:xfrm>
            <a:off x="2089800" y="46249"/>
            <a:ext cx="4957200" cy="40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9551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70442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40" name="Shape 8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881" y="1131887"/>
            <a:ext cx="1427495" cy="18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/>
          <p:nvPr/>
        </p:nvSpPr>
        <p:spPr>
          <a:xfrm>
            <a:off x="2086975" y="634676"/>
            <a:ext cx="2149500" cy="28317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2" name="Shape 842"/>
          <p:cNvSpPr txBox="1"/>
          <p:nvPr/>
        </p:nvSpPr>
        <p:spPr>
          <a:xfrm>
            <a:off x="2589324" y="3120380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2589324" y="198026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1993 -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844" name="Shape 844"/>
          <p:cNvSpPr/>
          <p:nvPr/>
        </p:nvSpPr>
        <p:spPr>
          <a:xfrm>
            <a:off x="4236406" y="3288384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4236406" y="250554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6" name="Shape 846"/>
          <p:cNvSpPr/>
          <p:nvPr/>
        </p:nvSpPr>
        <p:spPr>
          <a:xfrm>
            <a:off x="4236406" y="1722729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4236406" y="939902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4236406" y="15707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9" name="Shape 849"/>
          <p:cNvSpPr txBox="1"/>
          <p:nvPr/>
        </p:nvSpPr>
        <p:spPr>
          <a:xfrm>
            <a:off x="4784200" y="269517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Coins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4784150" y="1052345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Bills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4784425" y="1834494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Facts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4784349" y="2618000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Information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4784425" y="3417992"/>
            <a:ext cx="2149500" cy="41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Back to Timeline</a:t>
            </a:r>
          </a:p>
        </p:txBody>
      </p:sp>
      <p:sp>
        <p:nvSpPr>
          <p:cNvPr id="854" name="Shape 854"/>
          <p:cNvSpPr/>
          <p:nvPr/>
        </p:nvSpPr>
        <p:spPr>
          <a:xfrm>
            <a:off x="4378824" y="3501226"/>
            <a:ext cx="405600" cy="2703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4381237" y="1135579"/>
            <a:ext cx="481200" cy="270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4502746" y="1155334"/>
            <a:ext cx="238200" cy="230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4467496" y="338370"/>
            <a:ext cx="308700" cy="298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8" name="Shape 858"/>
          <p:cNvSpPr txBox="1"/>
          <p:nvPr/>
        </p:nvSpPr>
        <p:spPr>
          <a:xfrm>
            <a:off x="4516901" y="1783169"/>
            <a:ext cx="2382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!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4497662" y="2565997"/>
            <a:ext cx="3087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?</a:t>
            </a:r>
          </a:p>
        </p:txBody>
      </p:sp>
      <p:sp>
        <p:nvSpPr>
          <p:cNvPr id="860" name="Shape 860"/>
          <p:cNvSpPr/>
          <p:nvPr/>
        </p:nvSpPr>
        <p:spPr>
          <a:xfrm>
            <a:off x="3056550" y="4585150"/>
            <a:ext cx="558300" cy="558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1" name="Shape 861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2" name="Shape 86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/>
          <p:nvPr/>
        </p:nvSpPr>
        <p:spPr>
          <a:xfrm>
            <a:off x="5867250" y="3203275"/>
            <a:ext cx="297300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0" name="Shape 87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71" name="Shape 871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73" name="Shape 8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951" y="548525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623" y="521493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/>
          <p:nvPr/>
        </p:nvSpPr>
        <p:spPr>
          <a:xfrm>
            <a:off x="6765151" y="548534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6" name="Shape 876"/>
          <p:cNvSpPr/>
          <p:nvPr/>
        </p:nvSpPr>
        <p:spPr>
          <a:xfrm>
            <a:off x="3041826" y="2062927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7" name="Shape 877"/>
          <p:cNvSpPr/>
          <p:nvPr/>
        </p:nvSpPr>
        <p:spPr>
          <a:xfrm>
            <a:off x="6465973" y="246207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78" name="Shape 8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7321" y="521493"/>
            <a:ext cx="882110" cy="102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Shape 8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9925" y="208450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2744648" y="1814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81" name="Shape 8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654" y="2037518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/>
          <p:nvPr/>
        </p:nvSpPr>
        <p:spPr>
          <a:xfrm>
            <a:off x="5229005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3992028" y="246207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884" name="Shape 8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337" y="203272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/>
          <p:nvPr/>
        </p:nvSpPr>
        <p:spPr>
          <a:xfrm>
            <a:off x="2755059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3678286" y="167915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887" name="Shape 887"/>
          <p:cNvPicPr preferRelativeResize="0"/>
          <p:nvPr/>
        </p:nvPicPr>
        <p:blipFill rotWithShape="1">
          <a:blip r:embed="rId6">
            <a:alphaModFix/>
          </a:blip>
          <a:srcRect l="74140" t="45734"/>
          <a:stretch/>
        </p:blipFill>
        <p:spPr>
          <a:xfrm>
            <a:off x="1452745" y="1681574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x="4873053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889" name="Shape 889"/>
          <p:cNvSpPr/>
          <p:nvPr/>
        </p:nvSpPr>
        <p:spPr>
          <a:xfrm>
            <a:off x="6150632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890" name="Shape 890"/>
          <p:cNvSpPr/>
          <p:nvPr/>
        </p:nvSpPr>
        <p:spPr>
          <a:xfrm>
            <a:off x="7428211" y="168156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2890385" y="109101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3947387" y="2037502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5364322" y="109097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894" name="Shape 894"/>
          <p:cNvSpPr txBox="1"/>
          <p:nvPr/>
        </p:nvSpPr>
        <p:spPr>
          <a:xfrm>
            <a:off x="6603298" y="203750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895" name="Shape 895"/>
          <p:cNvSpPr/>
          <p:nvPr/>
        </p:nvSpPr>
        <p:spPr>
          <a:xfrm>
            <a:off x="2414293" y="1679124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896" name="Shape 896"/>
          <p:cNvSpPr/>
          <p:nvPr/>
        </p:nvSpPr>
        <p:spPr>
          <a:xfrm>
            <a:off x="1150304" y="1679168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897" name="Shape 897"/>
          <p:cNvPicPr preferRelativeResize="0"/>
          <p:nvPr/>
        </p:nvPicPr>
        <p:blipFill rotWithShape="1">
          <a:blip r:embed="rId9">
            <a:alphaModFix/>
          </a:blip>
          <a:srcRect l="7604"/>
          <a:stretch/>
        </p:blipFill>
        <p:spPr>
          <a:xfrm>
            <a:off x="1720425" y="518387"/>
            <a:ext cx="815073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/>
          <p:nvPr/>
        </p:nvSpPr>
        <p:spPr>
          <a:xfrm>
            <a:off x="1518100" y="24789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99" name="Shape 899"/>
          <p:cNvSpPr txBox="1"/>
          <p:nvPr/>
        </p:nvSpPr>
        <p:spPr>
          <a:xfrm>
            <a:off x="1651463" y="2037507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900" name="Shape 900">
            <a:hlinkClick r:id="rId10" action="ppaction://hlinksldjump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>
            <a:hlinkClick r:id="rId12" action="ppaction://hlinksldjump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908" name="Shape 908"/>
          <p:cNvSpPr/>
          <p:nvPr/>
        </p:nvSpPr>
        <p:spPr>
          <a:xfrm>
            <a:off x="2089800" y="46249"/>
            <a:ext cx="4957200" cy="40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9551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70442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11" name="Shape 9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881" y="1131887"/>
            <a:ext cx="1427495" cy="18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Shape 912"/>
          <p:cNvSpPr/>
          <p:nvPr/>
        </p:nvSpPr>
        <p:spPr>
          <a:xfrm>
            <a:off x="2086975" y="634676"/>
            <a:ext cx="2149500" cy="28317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 txBox="1"/>
          <p:nvPr/>
        </p:nvSpPr>
        <p:spPr>
          <a:xfrm>
            <a:off x="2589324" y="3120380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2589324" y="198026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1993 -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915" name="Shape 915"/>
          <p:cNvSpPr/>
          <p:nvPr/>
        </p:nvSpPr>
        <p:spPr>
          <a:xfrm>
            <a:off x="4236406" y="3288384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4236406" y="250554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4236406" y="1722729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4236406" y="939902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4236406" y="15707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0" name="Shape 920"/>
          <p:cNvSpPr txBox="1"/>
          <p:nvPr/>
        </p:nvSpPr>
        <p:spPr>
          <a:xfrm>
            <a:off x="4784200" y="269517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Coins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4784150" y="1052345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Bills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4784425" y="1834494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Facts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3" name="Shape 923"/>
          <p:cNvSpPr txBox="1"/>
          <p:nvPr/>
        </p:nvSpPr>
        <p:spPr>
          <a:xfrm>
            <a:off x="4784349" y="2618000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Information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4784425" y="3417992"/>
            <a:ext cx="2149500" cy="41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Back to Timeline</a:t>
            </a:r>
          </a:p>
        </p:txBody>
      </p:sp>
      <p:sp>
        <p:nvSpPr>
          <p:cNvPr id="925" name="Shape 925"/>
          <p:cNvSpPr/>
          <p:nvPr/>
        </p:nvSpPr>
        <p:spPr>
          <a:xfrm>
            <a:off x="4378824" y="3501226"/>
            <a:ext cx="405600" cy="2703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4381237" y="1135579"/>
            <a:ext cx="481200" cy="270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4502746" y="1155334"/>
            <a:ext cx="238200" cy="230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4467496" y="338370"/>
            <a:ext cx="308700" cy="298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 txBox="1"/>
          <p:nvPr/>
        </p:nvSpPr>
        <p:spPr>
          <a:xfrm>
            <a:off x="4516901" y="1783169"/>
            <a:ext cx="2382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!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4497662" y="2565997"/>
            <a:ext cx="3087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?</a:t>
            </a:r>
          </a:p>
        </p:txBody>
      </p:sp>
      <p:sp>
        <p:nvSpPr>
          <p:cNvPr id="931" name="Shape 931"/>
          <p:cNvSpPr/>
          <p:nvPr/>
        </p:nvSpPr>
        <p:spPr>
          <a:xfrm>
            <a:off x="3056550" y="4585150"/>
            <a:ext cx="558300" cy="558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38" name="Shape 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300" y="3198675"/>
            <a:ext cx="6836200" cy="7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/>
          <p:nvPr/>
        </p:nvSpPr>
        <p:spPr>
          <a:xfrm>
            <a:off x="5867250" y="3203275"/>
            <a:ext cx="297300" cy="715799"/>
          </a:xfrm>
          <a:prstGeom prst="rect">
            <a:avLst/>
          </a:prstGeom>
          <a:solidFill>
            <a:srgbClr val="CC4125">
              <a:alpha val="4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3" name="Shape 9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951" y="548525"/>
            <a:ext cx="5036225" cy="248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Shape 9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623" y="521493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/>
          <p:nvPr/>
        </p:nvSpPr>
        <p:spPr>
          <a:xfrm>
            <a:off x="6765151" y="548534"/>
            <a:ext cx="558300" cy="9663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3041826" y="2062927"/>
            <a:ext cx="558300" cy="96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7" name="Shape 947"/>
          <p:cNvSpPr/>
          <p:nvPr/>
        </p:nvSpPr>
        <p:spPr>
          <a:xfrm>
            <a:off x="6465973" y="246207"/>
            <a:ext cx="1152599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8" name="Shape 9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7321" y="521493"/>
            <a:ext cx="882110" cy="102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9925" y="208450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Shape 950"/>
          <p:cNvSpPr/>
          <p:nvPr/>
        </p:nvSpPr>
        <p:spPr>
          <a:xfrm>
            <a:off x="2744648" y="1814012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51" name="Shape 9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654" y="2037518"/>
            <a:ext cx="765371" cy="1020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/>
          <p:nvPr/>
        </p:nvSpPr>
        <p:spPr>
          <a:xfrm>
            <a:off x="5229005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3992028" y="246207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954" name="Shape 9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0337" y="2032724"/>
            <a:ext cx="882111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Shape 955"/>
          <p:cNvSpPr/>
          <p:nvPr/>
        </p:nvSpPr>
        <p:spPr>
          <a:xfrm>
            <a:off x="2755059" y="1762232"/>
            <a:ext cx="1152600" cy="15678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6" name="Shape 956"/>
          <p:cNvSpPr/>
          <p:nvPr/>
        </p:nvSpPr>
        <p:spPr>
          <a:xfrm>
            <a:off x="3678286" y="1679159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1989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6">
            <a:alphaModFix/>
          </a:blip>
          <a:srcRect l="74140" t="45734"/>
          <a:stretch/>
        </p:blipFill>
        <p:spPr>
          <a:xfrm>
            <a:off x="1452745" y="1681574"/>
            <a:ext cx="1302311" cy="13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/>
          <p:nvPr/>
        </p:nvSpPr>
        <p:spPr>
          <a:xfrm>
            <a:off x="4873053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1993</a:t>
            </a:r>
          </a:p>
        </p:txBody>
      </p:sp>
      <p:sp>
        <p:nvSpPr>
          <p:cNvPr id="959" name="Shape 959"/>
          <p:cNvSpPr/>
          <p:nvPr/>
        </p:nvSpPr>
        <p:spPr>
          <a:xfrm>
            <a:off x="6150632" y="1681550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960" name="Shape 960"/>
          <p:cNvSpPr/>
          <p:nvPr/>
        </p:nvSpPr>
        <p:spPr>
          <a:xfrm>
            <a:off x="7428211" y="1681566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2001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2890385" y="109101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sp>
        <p:nvSpPr>
          <p:cNvPr id="962" name="Shape 962"/>
          <p:cNvSpPr txBox="1"/>
          <p:nvPr/>
        </p:nvSpPr>
        <p:spPr>
          <a:xfrm>
            <a:off x="3947387" y="2037502"/>
            <a:ext cx="124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George H. W. Bush</a:t>
            </a:r>
          </a:p>
        </p:txBody>
      </p:sp>
      <p:sp>
        <p:nvSpPr>
          <p:cNvPr id="963" name="Shape 963"/>
          <p:cNvSpPr txBox="1"/>
          <p:nvPr/>
        </p:nvSpPr>
        <p:spPr>
          <a:xfrm>
            <a:off x="5364322" y="1090979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603298" y="2037502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965" name="Shape 965"/>
          <p:cNvSpPr/>
          <p:nvPr/>
        </p:nvSpPr>
        <p:spPr>
          <a:xfrm>
            <a:off x="2414293" y="1679124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</a:p>
        </p:txBody>
      </p:sp>
      <p:sp>
        <p:nvSpPr>
          <p:cNvPr id="966" name="Shape 966"/>
          <p:cNvSpPr/>
          <p:nvPr/>
        </p:nvSpPr>
        <p:spPr>
          <a:xfrm>
            <a:off x="1150304" y="1679168"/>
            <a:ext cx="558300" cy="2166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1981</a:t>
            </a:r>
          </a:p>
        </p:txBody>
      </p:sp>
      <p:pic>
        <p:nvPicPr>
          <p:cNvPr id="967" name="Shape 967"/>
          <p:cNvPicPr preferRelativeResize="0"/>
          <p:nvPr/>
        </p:nvPicPr>
        <p:blipFill rotWithShape="1">
          <a:blip r:embed="rId9">
            <a:alphaModFix/>
          </a:blip>
          <a:srcRect l="7604"/>
          <a:stretch/>
        </p:blipFill>
        <p:spPr>
          <a:xfrm>
            <a:off x="1720425" y="518387"/>
            <a:ext cx="815073" cy="10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Shape 968"/>
          <p:cNvSpPr/>
          <p:nvPr/>
        </p:nvSpPr>
        <p:spPr>
          <a:xfrm>
            <a:off x="1518100" y="247899"/>
            <a:ext cx="1152600" cy="1567799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69" name="Shape 969"/>
          <p:cNvSpPr txBox="1"/>
          <p:nvPr/>
        </p:nvSpPr>
        <p:spPr>
          <a:xfrm>
            <a:off x="1651463" y="2037507"/>
            <a:ext cx="8820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Ronald Reagan</a:t>
            </a:r>
          </a:p>
        </p:txBody>
      </p:sp>
      <p:pic>
        <p:nvPicPr>
          <p:cNvPr id="970" name="Shape 9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>
            <a:hlinkClick r:id="rId11" action="ppaction://hlinksldjump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977" name="Shape 977"/>
          <p:cNvSpPr/>
          <p:nvPr/>
        </p:nvSpPr>
        <p:spPr>
          <a:xfrm>
            <a:off x="2089800" y="46249"/>
            <a:ext cx="4957200" cy="40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9551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7044225" y="-50"/>
            <a:ext cx="1135200" cy="4066200"/>
          </a:xfrm>
          <a:prstGeom prst="rect">
            <a:avLst/>
          </a:prstGeom>
          <a:solidFill>
            <a:srgbClr val="CCCCCC">
              <a:alpha val="4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80" name="Shape 9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881" y="1131887"/>
            <a:ext cx="1427495" cy="18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>
            <a:off x="2086975" y="634676"/>
            <a:ext cx="2149500" cy="2831700"/>
          </a:xfrm>
          <a:prstGeom prst="donut">
            <a:avLst>
              <a:gd name="adj" fmla="val 25000"/>
            </a:avLst>
          </a:prstGeom>
          <a:solidFill>
            <a:srgbClr val="FFE5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2" name="Shape 982"/>
          <p:cNvSpPr txBox="1"/>
          <p:nvPr/>
        </p:nvSpPr>
        <p:spPr>
          <a:xfrm>
            <a:off x="2589324" y="3120380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Bill Clinton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2589324" y="198026"/>
            <a:ext cx="11526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1993 -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274E13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</a:p>
        </p:txBody>
      </p:sp>
      <p:sp>
        <p:nvSpPr>
          <p:cNvPr id="984" name="Shape 984"/>
          <p:cNvSpPr/>
          <p:nvPr/>
        </p:nvSpPr>
        <p:spPr>
          <a:xfrm>
            <a:off x="4236406" y="3288384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4236406" y="250554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4236406" y="1722729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4236406" y="939902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8" name="Shape 988"/>
          <p:cNvSpPr/>
          <p:nvPr/>
        </p:nvSpPr>
        <p:spPr>
          <a:xfrm>
            <a:off x="4236406" y="157075"/>
            <a:ext cx="2697300" cy="661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9" name="Shape 989"/>
          <p:cNvSpPr txBox="1"/>
          <p:nvPr/>
        </p:nvSpPr>
        <p:spPr>
          <a:xfrm>
            <a:off x="4784200" y="269517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Coins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4784150" y="1052345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Bills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4784425" y="1834494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Facts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2" name="Shape 992"/>
          <p:cNvSpPr txBox="1"/>
          <p:nvPr/>
        </p:nvSpPr>
        <p:spPr>
          <a:xfrm>
            <a:off x="4784349" y="2618000"/>
            <a:ext cx="21495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Information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4784425" y="3417992"/>
            <a:ext cx="2149500" cy="41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Back to Timeline</a:t>
            </a:r>
          </a:p>
        </p:txBody>
      </p:sp>
      <p:sp>
        <p:nvSpPr>
          <p:cNvPr id="994" name="Shape 994"/>
          <p:cNvSpPr/>
          <p:nvPr/>
        </p:nvSpPr>
        <p:spPr>
          <a:xfrm>
            <a:off x="4378824" y="3501226"/>
            <a:ext cx="405600" cy="2703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4381237" y="1135579"/>
            <a:ext cx="481200" cy="270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4502746" y="1155334"/>
            <a:ext cx="238200" cy="230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4467496" y="338370"/>
            <a:ext cx="308700" cy="298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8" name="Shape 998"/>
          <p:cNvSpPr txBox="1"/>
          <p:nvPr/>
        </p:nvSpPr>
        <p:spPr>
          <a:xfrm>
            <a:off x="4516901" y="1783169"/>
            <a:ext cx="2382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!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497662" y="2565997"/>
            <a:ext cx="3087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?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>
            <a:hlinkClick r:id="rId13" action="ppaction://hlinksldjump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5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01" y="0"/>
            <a:ext cx="5258547" cy="4063423"/>
          </a:xfrm>
          <a:prstGeom prst="rect">
            <a:avLst/>
          </a:prstGeom>
        </p:spPr>
      </p:pic>
      <p:sp>
        <p:nvSpPr>
          <p:cNvPr id="3" name="Rectangle 2">
            <a:hlinkClick r:id="rId9" action="ppaction://hlinksldjump"/>
          </p:cNvPr>
          <p:cNvSpPr/>
          <p:nvPr/>
        </p:nvSpPr>
        <p:spPr>
          <a:xfrm>
            <a:off x="2112579" y="126124"/>
            <a:ext cx="862221" cy="26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381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5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30" y="0"/>
            <a:ext cx="5256689" cy="40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309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01" y="0"/>
            <a:ext cx="5258547" cy="40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988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5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3" y="0"/>
            <a:ext cx="5217458" cy="4087775"/>
          </a:xfrm>
          <a:prstGeom prst="rect">
            <a:avLst/>
          </a:prstGeom>
        </p:spPr>
      </p:pic>
      <p:sp>
        <p:nvSpPr>
          <p:cNvPr id="18" name="Shape 937"/>
          <p:cNvSpPr/>
          <p:nvPr/>
        </p:nvSpPr>
        <p:spPr>
          <a:xfrm>
            <a:off x="964769" y="27813"/>
            <a:ext cx="1035041" cy="4066200"/>
          </a:xfrm>
          <a:prstGeom prst="rect">
            <a:avLst/>
          </a:prstGeom>
          <a:solidFill>
            <a:srgbClr val="35495E"/>
          </a:solidFill>
          <a:ln w="19050">
            <a:solidFill>
              <a:srgbClr val="35495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937"/>
          <p:cNvSpPr/>
          <p:nvPr/>
        </p:nvSpPr>
        <p:spPr>
          <a:xfrm>
            <a:off x="7184380" y="-27813"/>
            <a:ext cx="1035041" cy="4066200"/>
          </a:xfrm>
          <a:prstGeom prst="rect">
            <a:avLst/>
          </a:prstGeom>
          <a:solidFill>
            <a:srgbClr val="35495E"/>
          </a:solidFill>
          <a:ln w="19050">
            <a:solidFill>
              <a:srgbClr val="35495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9689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Ideas for the Display Unit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694041"/>
            <a:ext cx="4606968" cy="23332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Use a single, flat table for the interactive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Split the table into four separate displays, each with its own set of controls, so that up to four people can participate simultaneously.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68" y="1443355"/>
            <a:ext cx="3913632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2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5" y="0"/>
            <a:ext cx="5228215" cy="4061987"/>
          </a:xfrm>
          <a:prstGeom prst="rect">
            <a:avLst/>
          </a:prstGeom>
        </p:spPr>
      </p:pic>
      <p:sp>
        <p:nvSpPr>
          <p:cNvPr id="937" name="Shape 937"/>
          <p:cNvSpPr/>
          <p:nvPr/>
        </p:nvSpPr>
        <p:spPr>
          <a:xfrm>
            <a:off x="874644" y="0"/>
            <a:ext cx="1115522" cy="4066200"/>
          </a:xfrm>
          <a:prstGeom prst="rect">
            <a:avLst/>
          </a:prstGeom>
          <a:solidFill>
            <a:srgbClr val="35495E"/>
          </a:solidFill>
          <a:ln w="19050">
            <a:solidFill>
              <a:srgbClr val="35495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937"/>
          <p:cNvSpPr/>
          <p:nvPr/>
        </p:nvSpPr>
        <p:spPr>
          <a:xfrm>
            <a:off x="7153635" y="-4213"/>
            <a:ext cx="1035041" cy="4066200"/>
          </a:xfrm>
          <a:prstGeom prst="rect">
            <a:avLst/>
          </a:prstGeom>
          <a:solidFill>
            <a:srgbClr val="35495E"/>
          </a:solidFill>
          <a:ln w="19050">
            <a:solidFill>
              <a:srgbClr val="35495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9801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5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t="235" r="290" b="223"/>
          <a:stretch/>
        </p:blipFill>
        <p:spPr>
          <a:xfrm>
            <a:off x="1952625" y="9525"/>
            <a:ext cx="5229225" cy="4043364"/>
          </a:xfrm>
          <a:prstGeom prst="rect">
            <a:avLst/>
          </a:prstGeom>
        </p:spPr>
      </p:pic>
      <p:sp>
        <p:nvSpPr>
          <p:cNvPr id="17" name="Shape 937"/>
          <p:cNvSpPr/>
          <p:nvPr/>
        </p:nvSpPr>
        <p:spPr>
          <a:xfrm>
            <a:off x="856071" y="34050"/>
            <a:ext cx="1035041" cy="4066200"/>
          </a:xfrm>
          <a:prstGeom prst="rect">
            <a:avLst/>
          </a:prstGeom>
          <a:solidFill>
            <a:srgbClr val="35495E"/>
          </a:solidFill>
          <a:ln w="19050">
            <a:solidFill>
              <a:srgbClr val="35495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6983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5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3" y="0"/>
            <a:ext cx="5217458" cy="4087775"/>
          </a:xfrm>
          <a:prstGeom prst="rect">
            <a:avLst/>
          </a:prstGeom>
        </p:spPr>
      </p:pic>
      <p:sp>
        <p:nvSpPr>
          <p:cNvPr id="17" name="Shape 937"/>
          <p:cNvSpPr/>
          <p:nvPr/>
        </p:nvSpPr>
        <p:spPr>
          <a:xfrm>
            <a:off x="963657" y="-12500"/>
            <a:ext cx="1035041" cy="4066200"/>
          </a:xfrm>
          <a:prstGeom prst="rect">
            <a:avLst/>
          </a:prstGeom>
          <a:solidFill>
            <a:srgbClr val="35495E"/>
          </a:solidFill>
          <a:ln w="19050">
            <a:solidFill>
              <a:srgbClr val="35495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937"/>
          <p:cNvSpPr/>
          <p:nvPr/>
        </p:nvSpPr>
        <p:spPr>
          <a:xfrm>
            <a:off x="7210659" y="21575"/>
            <a:ext cx="1035041" cy="4066200"/>
          </a:xfrm>
          <a:prstGeom prst="rect">
            <a:avLst/>
          </a:prstGeom>
          <a:solidFill>
            <a:srgbClr val="35495E"/>
          </a:solidFill>
          <a:ln w="19050">
            <a:solidFill>
              <a:srgbClr val="35495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7815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815276" y="0"/>
            <a:ext cx="7229100" cy="4066200"/>
          </a:xfrm>
          <a:prstGeom prst="rect">
            <a:avLst/>
          </a:prstGeom>
          <a:solidFill>
            <a:srgbClr val="35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20" y="0"/>
            <a:ext cx="5292762" cy="4100250"/>
          </a:xfrm>
          <a:prstGeom prst="rect">
            <a:avLst/>
          </a:prstGeom>
        </p:spPr>
      </p:pic>
      <p:sp>
        <p:nvSpPr>
          <p:cNvPr id="18" name="Shape 937"/>
          <p:cNvSpPr/>
          <p:nvPr/>
        </p:nvSpPr>
        <p:spPr>
          <a:xfrm>
            <a:off x="904090" y="-25"/>
            <a:ext cx="1035041" cy="4066200"/>
          </a:xfrm>
          <a:prstGeom prst="rect">
            <a:avLst/>
          </a:prstGeom>
          <a:solidFill>
            <a:srgbClr val="35495E"/>
          </a:solidFill>
          <a:ln w="19050">
            <a:solidFill>
              <a:srgbClr val="35495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937"/>
          <p:cNvSpPr/>
          <p:nvPr/>
        </p:nvSpPr>
        <p:spPr>
          <a:xfrm>
            <a:off x="7164907" y="34063"/>
            <a:ext cx="1035041" cy="4066200"/>
          </a:xfrm>
          <a:prstGeom prst="rect">
            <a:avLst/>
          </a:prstGeom>
          <a:solidFill>
            <a:srgbClr val="35495E"/>
          </a:solidFill>
          <a:ln w="19050">
            <a:solidFill>
              <a:srgbClr val="35495E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2998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/>
        </p:nvSpPr>
        <p:spPr>
          <a:xfrm>
            <a:off x="957350" y="4066200"/>
            <a:ext cx="7229100" cy="1077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1" name="Shape 941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962" y="4222162"/>
            <a:ext cx="765375" cy="7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817575" y="3852875"/>
            <a:ext cx="1504200" cy="1495500"/>
          </a:xfrm>
          <a:prstGeom prst="donut">
            <a:avLst>
              <a:gd name="adj" fmla="val 25000"/>
            </a:avLst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955125" y="0"/>
            <a:ext cx="7229100" cy="4066200"/>
          </a:xfrm>
          <a:prstGeom prst="rect">
            <a:avLst/>
          </a:prstGeom>
          <a:solidFill>
            <a:srgbClr val="35495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0" name="Shape 9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62" y="4585200"/>
            <a:ext cx="558300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825" y="4100250"/>
            <a:ext cx="450900" cy="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3696600" y="4461125"/>
            <a:ext cx="450900" cy="279000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993825" y="4465362"/>
            <a:ext cx="450900" cy="279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736600" y="4100275"/>
            <a:ext cx="238200" cy="450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736600" y="4650300"/>
            <a:ext cx="238200" cy="42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6164550" y="4413725"/>
            <a:ext cx="8820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SELECT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3110250" y="4100250"/>
            <a:ext cx="450900" cy="4509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1" name="Shape 1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450" y="4282375"/>
            <a:ext cx="644975" cy="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/>
          <p:nvPr/>
        </p:nvSpPr>
        <p:spPr>
          <a:xfrm>
            <a:off x="5526475" y="4286375"/>
            <a:ext cx="628500" cy="628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01" y="0"/>
            <a:ext cx="5258547" cy="40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39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5" name="Shape 1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3600" b="1">
                <a:solidFill>
                  <a:srgbClr val="434343"/>
                </a:solidFill>
              </a:rPr>
              <a:t>References</a:t>
            </a:r>
          </a:p>
        </p:txBody>
      </p:sp>
      <p:sp>
        <p:nvSpPr>
          <p:cNvPr id="1266" name="Shape 12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434343"/>
                </a:solidFill>
              </a:rPr>
              <a:t>The US50. “State of Missouri” </a:t>
            </a:r>
            <a:r>
              <a:rPr lang="en" i="1" dirty="0">
                <a:solidFill>
                  <a:srgbClr val="434343"/>
                </a:solidFill>
              </a:rPr>
              <a:t>The US50</a:t>
            </a:r>
            <a:r>
              <a:rPr lang="en" dirty="0">
                <a:solidFill>
                  <a:srgbClr val="434343"/>
                </a:solidFill>
              </a:rPr>
              <a:t>. The US50.com, 2016. Web. 22 April 2016. &lt;</a:t>
            </a:r>
            <a:r>
              <a:rPr lang="en" u="sng" dirty="0">
                <a:solidFill>
                  <a:srgbClr val="434343"/>
                </a:solidFill>
                <a:hlinkClick r:id="rId3"/>
              </a:rPr>
              <a:t>http://www.theus50.com/missouri/quarter.php</a:t>
            </a:r>
            <a:r>
              <a:rPr lang="en" dirty="0">
                <a:solidFill>
                  <a:srgbClr val="434343"/>
                </a:solidFill>
              </a:rPr>
              <a:t>&gt;. (About MO coin facts.)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solidFill>
                  <a:srgbClr val="434343"/>
                </a:solidFill>
              </a:rPr>
              <a:t> "World Coin Gallery." </a:t>
            </a:r>
            <a:r>
              <a:rPr lang="en" i="1" dirty="0">
                <a:solidFill>
                  <a:srgbClr val="434343"/>
                </a:solidFill>
              </a:rPr>
              <a:t>World Coin Gallery</a:t>
            </a:r>
            <a:r>
              <a:rPr lang="en" dirty="0">
                <a:solidFill>
                  <a:srgbClr val="434343"/>
                </a:solidFill>
              </a:rPr>
              <a:t>. Web. 23 Apr. 2016. &lt;</a:t>
            </a:r>
            <a:r>
              <a:rPr lang="en" u="sng" dirty="0">
                <a:solidFill>
                  <a:srgbClr val="434343"/>
                </a:solidFill>
              </a:rPr>
              <a:t>http://worldcoingallery.com/</a:t>
            </a:r>
            <a:r>
              <a:rPr lang="en" dirty="0">
                <a:solidFill>
                  <a:srgbClr val="434343"/>
                </a:solidFill>
              </a:rPr>
              <a:t>&gt;. </a:t>
            </a:r>
          </a:p>
          <a:p>
            <a:pPr lvl="0" rtl="0">
              <a:spcBef>
                <a:spcPts val="0"/>
              </a:spcBef>
              <a:buNone/>
            </a:pPr>
            <a:endParaRPr sz="95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2" name="Shape 12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 b="1">
                <a:solidFill>
                  <a:srgbClr val="434343"/>
                </a:solidFill>
              </a:rPr>
              <a:t>References (Continued)</a:t>
            </a:r>
          </a:p>
        </p:txBody>
      </p:sp>
      <p:sp>
        <p:nvSpPr>
          <p:cNvPr id="1273" name="Shape 12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b="1">
                <a:solidFill>
                  <a:srgbClr val="434343"/>
                </a:solidFill>
              </a:rPr>
              <a:t>Images: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Draper, Eric. “Official photograph portrait of former U.S. President George W. Bush.” Photograph.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Posted 29 Nov. 2011, Created 14 Jan. 2003. Web. 22 April 2016. &lt;https://en.wikipedia.org/wiki/George_W._Bush#/media/File:George-W-Bush.jpeg&gt;.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McNeely, Bob. “Official White House photo of President Bill Clinton, President of the United States.” Photograph.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Posted 29 Nov. 2007, Created in 1993. Web. 22 April 2016. &lt;</a:t>
            </a:r>
            <a:r>
              <a:rPr lang="en" sz="1000" u="sng">
                <a:solidFill>
                  <a:schemeClr val="accent5"/>
                </a:solidFill>
                <a:hlinkClick r:id="rId3"/>
              </a:rPr>
              <a:t>https://en.wikipedia.org/wiki/Bill_Clinton#/media/File:44_Bill_Clinton_3x4.jpg</a:t>
            </a:r>
            <a:r>
              <a:rPr lang="en" sz="1000">
                <a:solidFill>
                  <a:srgbClr val="434343"/>
                </a:solidFill>
              </a:rPr>
              <a:t>&gt;.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“Official Portrait of George H. W. Bush, former President of the United States of America.” Photograph.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Posted 24 May 2006, Created circa 1989. Web. 22 April 2016. &lt;https://en.wikipedia.org/wiki/George_H._W._Bush#/media/File:George_H._W._Bush,_President_of_the_United_States,_1989_official_portrait.jpg&gt;.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“Official Portrait of President Ronald Reagan.” Photograph.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Posted 6 Sept. 2012, Created in 1981 or 1983, according to web page. Web. 22 April 2016. &lt;</a:t>
            </a:r>
            <a:r>
              <a:rPr lang="en" sz="1000" u="sng">
                <a:solidFill>
                  <a:schemeClr val="accent5"/>
                </a:solidFill>
                <a:hlinkClick r:id="rId4"/>
              </a:rPr>
              <a:t>https://en.wikipedia.org/wiki/Ronald_Reagan#/media/File:Official_Portrait_of_President_Reagan_1981.jpg</a:t>
            </a:r>
            <a:r>
              <a:rPr lang="en" sz="1000">
                <a:solidFill>
                  <a:srgbClr val="434343"/>
                </a:solidFill>
              </a:rPr>
              <a:t>&gt;.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Souza, Pete. “U.S. President Barack Obama during a presidential portrait sitting for an official photograph in the Oval Office on 6 December 2012.” Photograph.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Posted 18 Jan. 2013, Created 6 Dec. 2012. Web. 22 April 2016. &lt;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https://en.wikipedia.org/wiki/Barack_Obama#/media/File:President_Barack_Obama.jpg</a:t>
            </a:r>
            <a:r>
              <a:rPr lang="en" sz="1000">
                <a:solidFill>
                  <a:srgbClr val="434343"/>
                </a:solidFill>
              </a:rPr>
              <a:t>&gt;.</a:t>
            </a:r>
          </a:p>
          <a:p>
            <a:pPr lvl="0">
              <a:spcBef>
                <a:spcPts val="0"/>
              </a:spcBef>
              <a:buNone/>
            </a:pPr>
            <a:endParaRPr sz="10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 b="1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9" name="Shape 12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 b="1">
                <a:solidFill>
                  <a:srgbClr val="434343"/>
                </a:solidFill>
              </a:rPr>
              <a:t>References (Continued)</a:t>
            </a:r>
          </a:p>
        </p:txBody>
      </p:sp>
      <p:sp>
        <p:nvSpPr>
          <p:cNvPr id="1280" name="Shape 12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b="1">
                <a:solidFill>
                  <a:srgbClr val="434343"/>
                </a:solidFill>
              </a:rPr>
              <a:t>Images (Continued):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United States Mint. “A 2013 one-cent coin from the United States, known colloquially as a ‘penny’.” Digital image.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10 Feb. 2014. Web. 22 April 2016. &lt;</a:t>
            </a:r>
            <a:r>
              <a:rPr lang="en" sz="1000" u="sng">
                <a:solidFill>
                  <a:schemeClr val="accent5"/>
                </a:solidFill>
                <a:hlinkClick r:id="rId3"/>
              </a:rPr>
              <a:t>https://en.wikipedia.org/wiki/Penny#/media/File:US_One_Cent_Obv.png</a:t>
            </a:r>
            <a:r>
              <a:rPr lang="en" sz="1000">
                <a:solidFill>
                  <a:srgbClr val="434343"/>
                </a:solidFill>
              </a:rPr>
              <a:t>&gt;.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United States Mint. “United States Dime obverse.” Digital image.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10 Feb. 2014. Web. 22 April 2016. &lt;</a:t>
            </a:r>
            <a:r>
              <a:rPr lang="en" sz="1000" u="sng">
                <a:solidFill>
                  <a:schemeClr val="accent5"/>
                </a:solidFill>
                <a:hlinkClick r:id="rId4"/>
              </a:rPr>
              <a:t>https://en.wikipedia.org/wiki/Dime_%28United_States_coin%29#/media/File:Dime_Obverse_13.png</a:t>
            </a:r>
            <a:r>
              <a:rPr lang="en" sz="1000">
                <a:solidFill>
                  <a:srgbClr val="434343"/>
                </a:solidFill>
              </a:rPr>
              <a:t>&gt;.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United States Mint. “United States Five Cents Obverse.” Digital image.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10 Feb. 2014. Web. 22 April 2016. &lt;</a:t>
            </a:r>
            <a:r>
              <a:rPr lang="en" sz="1000" u="sng">
                <a:solidFill>
                  <a:schemeClr val="accent5"/>
                </a:solidFill>
                <a:hlinkClick r:id="rId5"/>
              </a:rPr>
              <a:t>https://en.wikipedia.org/wiki/Nickel_%28United_States_coin%29#/media/File:US_Nickel_2013_Obv.png</a:t>
            </a:r>
            <a:r>
              <a:rPr lang="en" sz="1000">
                <a:solidFill>
                  <a:srgbClr val="434343"/>
                </a:solidFill>
              </a:rPr>
              <a:t>&gt;.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United States Mint. “U.S. quarter dollar coin in the collection ‘America the Beautiful quarters’, struck in 2016 for the Cumberland Gap National Historical Park.” Digital image.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14 Nov. 2013. Web. 22 April 2016. &lt;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https://en.wikipedia.org/wiki/Quarter_%28United_States_coin%29#/media/File:US_coin_25c_2016_ATB_Cumberland.jpg</a:t>
            </a:r>
            <a:r>
              <a:rPr lang="en" sz="1000">
                <a:solidFill>
                  <a:srgbClr val="434343"/>
                </a:solidFill>
              </a:rPr>
              <a:t>&gt;.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</a:rPr>
              <a:t>United States Mint. “The American Gold Eagle”” Digital image. </a:t>
            </a:r>
            <a:r>
              <a:rPr lang="en" sz="1000" i="1">
                <a:solidFill>
                  <a:srgbClr val="434343"/>
                </a:solidFill>
              </a:rPr>
              <a:t>Wikipedia, The Free Encyclopedia</a:t>
            </a:r>
            <a:r>
              <a:rPr lang="en" sz="1000">
                <a:solidFill>
                  <a:srgbClr val="434343"/>
                </a:solidFill>
              </a:rPr>
              <a:t>. Wikipedia, The Free Encyclopedia, 14 Nov. 2013. Web. 22 April 2016. &lt;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https://en.wikipedia.org/wiki/American_gold_eagle#/media/File:Liberty_$50_Reverse.png</a:t>
            </a:r>
            <a:r>
              <a:rPr lang="en" sz="1000">
                <a:solidFill>
                  <a:srgbClr val="434343"/>
                </a:solidFill>
              </a:rPr>
              <a:t>&gt;.</a:t>
            </a: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Early Prototype Screens</a:t>
            </a:r>
            <a:endParaRPr lang="en" b="1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90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This is the first page/main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menu.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It is separated into fours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options.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Option 1 has information about the Coin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wall;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Option 2 is a trivia game based on Option 1.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Option 3 has information about the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Federal Reserve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. Option 4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is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trivia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about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Option 3.  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899" y="1152475"/>
            <a:ext cx="4273249" cy="3367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991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Early Prototype Screens</a:t>
            </a:r>
            <a:endParaRPr lang="en" b="1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59375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Events screen with “Back”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and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“Next” buttons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Shows event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for this museum, the dates and name of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the event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Buttons to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click on information about the events 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Contact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information for anyone wanting to learn more about the events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t="-2929" b="9580"/>
          <a:stretch/>
        </p:blipFill>
        <p:spPr>
          <a:xfrm>
            <a:off x="3746625" y="1462625"/>
            <a:ext cx="5397375" cy="2406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133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Early Prototype Screens</a:t>
            </a:r>
            <a:endParaRPr lang="en" b="1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49500" cy="374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Idea for timeline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Fun Facts: Interesting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and fun facts about each coin and its year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History Moments: Moments in the year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that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are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memorable or a big event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Event: Event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that’s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available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at the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Federal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Reserve Bank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or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another relevant source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Information: Information about the bank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(“About”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page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),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history of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the Federal Reserve Bank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Play Game: Takes you to a game page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Design your coin: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Design a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coin, take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picture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of yourself and edit coin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475" y="1208949"/>
            <a:ext cx="3180724" cy="157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8060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Early Prototype Screens</a:t>
            </a:r>
            <a:endParaRPr lang="en" b="1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34225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Fun Facts Page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Show year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of the coin and a picture of the coin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Facts about this year 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“Want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to learn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more?” button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Text box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description 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“Back” button will go back to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the timeline to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choose year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of next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coin,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or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one may press the “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N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ext Year” button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8339"/>
          <a:stretch/>
        </p:blipFill>
        <p:spPr>
          <a:xfrm>
            <a:off x="3339763" y="1335074"/>
            <a:ext cx="5798075" cy="3234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7655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78"/>
          <p:cNvSpPr/>
          <p:nvPr/>
        </p:nvSpPr>
        <p:spPr>
          <a:xfrm>
            <a:off x="-12325" y="125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Early Prototype Screens</a:t>
            </a:r>
            <a:endParaRPr lang="en" b="1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3484500" cy="357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Timeline: Main Screen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Organize </a:t>
            </a: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timeline information by Presidential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terms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Focus on the center of the screen and gray out the left and right sides as the user scrolls through the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timeline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Display a selection menu for a Presidential term when the user stops </a:t>
            </a:r>
            <a:r>
              <a:rPr lang="e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arela Round" panose="020B0604020202020204" charset="0"/>
              </a:rPr>
              <a:t>scrolling</a:t>
            </a:r>
            <a:endParaRPr lang="en" sz="1400" dirty="0">
              <a:solidFill>
                <a:schemeClr val="tx1">
                  <a:lumMod val="85000"/>
                  <a:lumOff val="15000"/>
                </a:schemeClr>
              </a:solidFill>
              <a:latin typeface="Varela Round" panose="020B0604020202020204" charset="0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105" y="1152424"/>
            <a:ext cx="5036195" cy="341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5937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1642</Words>
  <Application>Microsoft Office PowerPoint</Application>
  <PresentationFormat>On-screen Show (16:9)</PresentationFormat>
  <Paragraphs>406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Varela Round</vt:lpstr>
      <vt:lpstr>Merriweather</vt:lpstr>
      <vt:lpstr>Verdana</vt:lpstr>
      <vt:lpstr>Forte</vt:lpstr>
      <vt:lpstr>Arial</vt:lpstr>
      <vt:lpstr>simple-light-2</vt:lpstr>
      <vt:lpstr>Interactive Table for the Money Museum</vt:lpstr>
      <vt:lpstr>Main Ideas</vt:lpstr>
      <vt:lpstr>Ideas for the Display Unit</vt:lpstr>
      <vt:lpstr>Ideas for the Display Unit</vt:lpstr>
      <vt:lpstr>Early Prototype Screens</vt:lpstr>
      <vt:lpstr>Early Prototype Screens</vt:lpstr>
      <vt:lpstr>Early Prototype Screens</vt:lpstr>
      <vt:lpstr>Early Prototype Screens</vt:lpstr>
      <vt:lpstr>Early Prototype Screens</vt:lpstr>
      <vt:lpstr>Early Prototype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 (Continued)</vt:lpstr>
      <vt:lpstr>References (Continued)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 L.</dc:creator>
  <cp:lastModifiedBy>Sami Shukri</cp:lastModifiedBy>
  <cp:revision>35</cp:revision>
  <dcterms:modified xsi:type="dcterms:W3CDTF">2016-05-02T20:03:32Z</dcterms:modified>
</cp:coreProperties>
</file>